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6858000" cx="12192000"/>
  <p:notesSz cx="6858000" cy="9144000"/>
  <p:embeddedFontLst>
    <p:embeddedFont>
      <p:font typeface="Montserrat"/>
      <p:regular r:id="rId26"/>
      <p:bold r:id="rId27"/>
      <p:italic r:id="rId28"/>
      <p:boldItalic r:id="rId29"/>
    </p:embeddedFont>
    <p:embeddedFont>
      <p:font typeface="Cascadia Code"/>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4" roundtripDataSignature="AMtx7mhopfaGfFSq0xtMrIFA5sNKkCHlR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A06202B-AD8B-473A-9290-60539821F0A9}">
  <a:tblStyle styleId="{DA06202B-AD8B-473A-9290-60539821F0A9}"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regular.fntdata"/><Relationship Id="rId25" Type="http://schemas.openxmlformats.org/officeDocument/2006/relationships/slide" Target="slides/slide20.xml"/><Relationship Id="rId28" Type="http://schemas.openxmlformats.org/officeDocument/2006/relationships/font" Target="fonts/Montserrat-italic.fntdata"/><Relationship Id="rId27" Type="http://schemas.openxmlformats.org/officeDocument/2006/relationships/font" Target="fonts/Montserra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ascadiaCode-bold.fntdata"/><Relationship Id="rId30" Type="http://schemas.openxmlformats.org/officeDocument/2006/relationships/font" Target="fonts/CascadiaCode-regular.fntdata"/><Relationship Id="rId11" Type="http://schemas.openxmlformats.org/officeDocument/2006/relationships/slide" Target="slides/slide6.xml"/><Relationship Id="rId33" Type="http://schemas.openxmlformats.org/officeDocument/2006/relationships/font" Target="fonts/CascadiaCode-boldItalic.fntdata"/><Relationship Id="rId10" Type="http://schemas.openxmlformats.org/officeDocument/2006/relationships/slide" Target="slides/slide5.xml"/><Relationship Id="rId32" Type="http://schemas.openxmlformats.org/officeDocument/2006/relationships/font" Target="fonts/CascadiaCode-italic.fntdata"/><Relationship Id="rId13" Type="http://schemas.openxmlformats.org/officeDocument/2006/relationships/slide" Target="slides/slide8.xml"/><Relationship Id="rId12" Type="http://schemas.openxmlformats.org/officeDocument/2006/relationships/slide" Target="slides/slide7.xml"/><Relationship Id="rId34"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 name="Shape 20"/>
        <p:cNvGrpSpPr/>
        <p:nvPr/>
      </p:nvGrpSpPr>
      <p:grpSpPr>
        <a:xfrm>
          <a:off x="0" y="0"/>
          <a:ext cx="0" cy="0"/>
          <a:chOff x="0" y="0"/>
          <a:chExt cx="0" cy="0"/>
        </a:xfrm>
      </p:grpSpPr>
      <p:sp>
        <p:nvSpPr>
          <p:cNvPr id="21" name="Google Shape;2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 name="Shape 29"/>
        <p:cNvGrpSpPr/>
        <p:nvPr/>
      </p:nvGrpSpPr>
      <p:grpSpPr>
        <a:xfrm>
          <a:off x="0" y="0"/>
          <a:ext cx="0" cy="0"/>
          <a:chOff x="0" y="0"/>
          <a:chExt cx="0" cy="0"/>
        </a:xfrm>
      </p:grpSpPr>
      <p:sp>
        <p:nvSpPr>
          <p:cNvPr id="30" name="Google Shape;3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 name="Shape 15"/>
        <p:cNvGrpSpPr/>
        <p:nvPr/>
      </p:nvGrpSpPr>
      <p:grpSpPr>
        <a:xfrm>
          <a:off x="0" y="0"/>
          <a:ext cx="0" cy="0"/>
          <a:chOff x="0" y="0"/>
          <a:chExt cx="0" cy="0"/>
        </a:xfrm>
      </p:grpSpPr>
      <p:sp>
        <p:nvSpPr>
          <p:cNvPr id="16" name="Google Shape;16;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7.jpg"/><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6.jpg"/><Relationship Id="rId4" Type="http://schemas.openxmlformats.org/officeDocument/2006/relationships/image" Target="../media/image1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2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8.jp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6.jpg"/><Relationship Id="rId4" Type="http://schemas.openxmlformats.org/officeDocument/2006/relationships/image" Target="../media/image2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0.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7.jpg"/><Relationship Id="rId5"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jp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0.jpg"/><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 name="Shape 23"/>
        <p:cNvGrpSpPr/>
        <p:nvPr/>
      </p:nvGrpSpPr>
      <p:grpSpPr>
        <a:xfrm>
          <a:off x="0" y="0"/>
          <a:ext cx="0" cy="0"/>
          <a:chOff x="0" y="0"/>
          <a:chExt cx="0" cy="0"/>
        </a:xfrm>
      </p:grpSpPr>
      <p:sp>
        <p:nvSpPr>
          <p:cNvPr id="24" name="Google Shape;24;p1"/>
          <p:cNvSpPr txBox="1"/>
          <p:nvPr/>
        </p:nvSpPr>
        <p:spPr>
          <a:xfrm>
            <a:off x="2701789" y="395435"/>
            <a:ext cx="11034787" cy="4770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500" u="none" cap="none" strike="noStrike">
                <a:solidFill>
                  <a:srgbClr val="C00000"/>
                </a:solidFill>
                <a:latin typeface="Times New Roman"/>
                <a:ea typeface="Times New Roman"/>
                <a:cs typeface="Times New Roman"/>
                <a:sym typeface="Times New Roman"/>
              </a:rPr>
              <a:t>VoiceFly : Voice Bluetooth Controlled Drone </a:t>
            </a:r>
            <a:endParaRPr b="1" sz="2500">
              <a:solidFill>
                <a:srgbClr val="C00000"/>
              </a:solidFill>
              <a:latin typeface="Times New Roman"/>
              <a:ea typeface="Times New Roman"/>
              <a:cs typeface="Times New Roman"/>
              <a:sym typeface="Times New Roman"/>
            </a:endParaRPr>
          </a:p>
        </p:txBody>
      </p:sp>
      <p:sp>
        <p:nvSpPr>
          <p:cNvPr id="25" name="Google Shape;25;p1"/>
          <p:cNvSpPr txBox="1"/>
          <p:nvPr/>
        </p:nvSpPr>
        <p:spPr>
          <a:xfrm>
            <a:off x="669533" y="1150101"/>
            <a:ext cx="11287760" cy="960328"/>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2000">
                <a:solidFill>
                  <a:srgbClr val="3477B2"/>
                </a:solidFill>
                <a:latin typeface="Times New Roman"/>
                <a:ea typeface="Times New Roman"/>
                <a:cs typeface="Times New Roman"/>
                <a:sym typeface="Times New Roman"/>
              </a:rPr>
              <a:t>Debjit Biswas(16900321022),  Jyotiraditya Roy(16900321028), Suprita Bag(16900321025), Supriyo Mondal(16900321024), Arpan Kumar(16900721019)</a:t>
            </a:r>
            <a:endParaRPr sz="2000">
              <a:solidFill>
                <a:srgbClr val="3477B2"/>
              </a:solidFill>
              <a:latin typeface="Times New Roman"/>
              <a:ea typeface="Times New Roman"/>
              <a:cs typeface="Times New Roman"/>
              <a:sym typeface="Times New Roman"/>
            </a:endParaRPr>
          </a:p>
        </p:txBody>
      </p:sp>
      <p:sp>
        <p:nvSpPr>
          <p:cNvPr id="26" name="Google Shape;26;p1"/>
          <p:cNvSpPr txBox="1"/>
          <p:nvPr/>
        </p:nvSpPr>
        <p:spPr>
          <a:xfrm>
            <a:off x="3596640" y="2119760"/>
            <a:ext cx="4998720" cy="916982"/>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1900">
                <a:solidFill>
                  <a:srgbClr val="C00000"/>
                </a:solidFill>
                <a:latin typeface="Times New Roman"/>
                <a:ea typeface="Times New Roman"/>
                <a:cs typeface="Times New Roman"/>
                <a:sym typeface="Times New Roman"/>
              </a:rPr>
              <a:t>Guide – Prof. Kanishka Majumder</a:t>
            </a:r>
            <a:endParaRPr b="1" sz="1900">
              <a:solidFill>
                <a:srgbClr val="C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b="1" lang="en-US" sz="1900">
                <a:solidFill>
                  <a:srgbClr val="C00000"/>
                </a:solidFill>
                <a:latin typeface="Times New Roman"/>
                <a:ea typeface="Times New Roman"/>
                <a:cs typeface="Times New Roman"/>
                <a:sym typeface="Times New Roman"/>
              </a:rPr>
              <a:t>                Associate Professor</a:t>
            </a:r>
            <a:endParaRPr b="1" sz="1900">
              <a:solidFill>
                <a:srgbClr val="C00000"/>
              </a:solidFill>
              <a:latin typeface="Times New Roman"/>
              <a:ea typeface="Times New Roman"/>
              <a:cs typeface="Times New Roman"/>
              <a:sym typeface="Times New Roman"/>
            </a:endParaRPr>
          </a:p>
        </p:txBody>
      </p:sp>
      <p:pic>
        <p:nvPicPr>
          <p:cNvPr descr="Technology Asansol Engineering College ..." id="27" name="Google Shape;27;p1"/>
          <p:cNvPicPr preferRelativeResize="0"/>
          <p:nvPr/>
        </p:nvPicPr>
        <p:blipFill rotWithShape="1">
          <a:blip r:embed="rId3">
            <a:alphaModFix/>
          </a:blip>
          <a:srcRect b="0" l="0" r="0" t="0"/>
          <a:stretch/>
        </p:blipFill>
        <p:spPr>
          <a:xfrm>
            <a:off x="4108133" y="3070757"/>
            <a:ext cx="2959538" cy="1861476"/>
          </a:xfrm>
          <a:prstGeom prst="rect">
            <a:avLst/>
          </a:prstGeom>
          <a:noFill/>
          <a:ln>
            <a:noFill/>
          </a:ln>
        </p:spPr>
      </p:pic>
      <p:sp>
        <p:nvSpPr>
          <p:cNvPr id="28" name="Google Shape;28;p1"/>
          <p:cNvSpPr txBox="1"/>
          <p:nvPr/>
        </p:nvSpPr>
        <p:spPr>
          <a:xfrm>
            <a:off x="2701789" y="5063363"/>
            <a:ext cx="6970274" cy="1289071"/>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1800">
                <a:solidFill>
                  <a:srgbClr val="0070C0"/>
                </a:solidFill>
                <a:latin typeface="Times New Roman"/>
                <a:ea typeface="Times New Roman"/>
                <a:cs typeface="Times New Roman"/>
                <a:sym typeface="Times New Roman"/>
              </a:rPr>
              <a:t>Department Of Electronics &amp; Communication Engineering</a:t>
            </a:r>
            <a:endParaRPr b="1" sz="1800">
              <a:solidFill>
                <a:srgbClr val="0070C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b="1" lang="en-US" sz="1800">
                <a:solidFill>
                  <a:srgbClr val="0070C0"/>
                </a:solidFill>
                <a:latin typeface="Times New Roman"/>
                <a:ea typeface="Times New Roman"/>
                <a:cs typeface="Times New Roman"/>
                <a:sym typeface="Times New Roman"/>
              </a:rPr>
              <a:t>                             Academy Of Technology</a:t>
            </a:r>
            <a:endParaRPr b="1" sz="1800">
              <a:solidFill>
                <a:srgbClr val="0070C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b="1" lang="en-US" sz="1800">
                <a:solidFill>
                  <a:srgbClr val="0070C0"/>
                </a:solidFill>
                <a:latin typeface="Times New Roman"/>
                <a:ea typeface="Times New Roman"/>
                <a:cs typeface="Times New Roman"/>
                <a:sym typeface="Times New Roman"/>
              </a:rPr>
              <a:t>                                     MAKAUT </a:t>
            </a:r>
            <a:endParaRPr b="1" sz="1800">
              <a:solidFill>
                <a:srgbClr val="0070C0"/>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0"/>
          <p:cNvSpPr txBox="1"/>
          <p:nvPr/>
        </p:nvSpPr>
        <p:spPr>
          <a:xfrm>
            <a:off x="-149860" y="252095"/>
            <a:ext cx="12293600" cy="1661795"/>
          </a:xfrm>
          <a:prstGeom prst="rect">
            <a:avLst/>
          </a:prstGeom>
          <a:noFill/>
          <a:ln>
            <a:noFill/>
          </a:ln>
        </p:spPr>
        <p:txBody>
          <a:bodyPr anchorCtr="0" anchor="ctr" bIns="0" lIns="0" spcFirstLastPara="1" rIns="0" wrap="square" tIns="0">
            <a:spAutoFit/>
          </a:bodyPr>
          <a:lstStyle/>
          <a:p>
            <a:pPr indent="0" lvl="0" marL="0" marR="0" rtl="0" algn="ctr">
              <a:lnSpc>
                <a:spcPct val="90000"/>
              </a:lnSpc>
              <a:spcBef>
                <a:spcPts val="0"/>
              </a:spcBef>
              <a:spcAft>
                <a:spcPts val="0"/>
              </a:spcAft>
              <a:buClr>
                <a:srgbClr val="000000"/>
              </a:buClr>
              <a:buSzPts val="1100"/>
              <a:buFont typeface="Cascadia Code"/>
              <a:buNone/>
            </a:pPr>
            <a:r>
              <a:rPr b="1" i="0" lang="en-US" sz="4000" u="none" cap="none" strike="noStrike">
                <a:solidFill>
                  <a:schemeClr val="lt2"/>
                </a:solidFill>
                <a:latin typeface="Cascadia Code"/>
                <a:ea typeface="Cascadia Code"/>
                <a:cs typeface="Cascadia Code"/>
                <a:sym typeface="Cascadia Code"/>
              </a:rPr>
              <a:t>VoiceFly Bluetooth Voice Control Interface</a:t>
            </a:r>
            <a:endParaRPr b="1" i="0" sz="4000" u="none" cap="none" strike="noStrike">
              <a:solidFill>
                <a:schemeClr val="lt2"/>
              </a:solidFill>
              <a:latin typeface="Cascadia Code"/>
              <a:ea typeface="Cascadia Code"/>
              <a:cs typeface="Cascadia Code"/>
              <a:sym typeface="Cascadia Code"/>
            </a:endParaRPr>
          </a:p>
          <a:p>
            <a:pPr indent="0" lvl="0" marL="0" marR="0" rtl="0" algn="ctr">
              <a:lnSpc>
                <a:spcPct val="90000"/>
              </a:lnSpc>
              <a:spcBef>
                <a:spcPts val="0"/>
              </a:spcBef>
              <a:spcAft>
                <a:spcPts val="0"/>
              </a:spcAft>
              <a:buClr>
                <a:srgbClr val="000000"/>
              </a:buClr>
              <a:buSzPts val="1100"/>
              <a:buFont typeface="Calibri"/>
              <a:buNone/>
            </a:pPr>
            <a:r>
              <a:t/>
            </a:r>
            <a:endParaRPr b="1" i="0" sz="4000" u="none" cap="none" strike="noStrike">
              <a:solidFill>
                <a:schemeClr val="lt2"/>
              </a:solidFill>
              <a:latin typeface="Cascadia Code"/>
              <a:ea typeface="Cascadia Code"/>
              <a:cs typeface="Cascadia Code"/>
              <a:sym typeface="Cascadia Code"/>
            </a:endParaRPr>
          </a:p>
        </p:txBody>
      </p:sp>
      <p:sp>
        <p:nvSpPr>
          <p:cNvPr id="137" name="Google Shape;137;p10"/>
          <p:cNvSpPr txBox="1"/>
          <p:nvPr/>
        </p:nvSpPr>
        <p:spPr>
          <a:xfrm>
            <a:off x="3924935" y="1673860"/>
            <a:ext cx="7567930" cy="383095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800">
                <a:solidFill>
                  <a:srgbClr val="3F3F3F"/>
                </a:solidFill>
                <a:latin typeface="Cascadia Code"/>
                <a:ea typeface="Cascadia Code"/>
                <a:cs typeface="Cascadia Code"/>
                <a:sym typeface="Cascadia Code"/>
              </a:rPr>
              <a:t>This is the main control interface of the VoiceFly drone system. It allows users to operate the drone using simple voice commands through Bluetooth connectivity. With a user-friendly design and a prominent microphone button, this screen enables real-time voice input for actions such as Start, Stop, Forward, Backward, Speed Up, and Speed Down. The system ensures hands-free control, enhancing both convenience and flight safety during operation.</a:t>
            </a:r>
            <a:endParaRPr sz="1800">
              <a:solidFill>
                <a:srgbClr val="3F3F3F"/>
              </a:solidFill>
              <a:latin typeface="Cascadia Code"/>
              <a:ea typeface="Cascadia Code"/>
              <a:cs typeface="Cascadia Code"/>
              <a:sym typeface="Cascadia Code"/>
            </a:endParaRPr>
          </a:p>
        </p:txBody>
      </p:sp>
      <p:pic>
        <p:nvPicPr>
          <p:cNvPr id="138" name="Google Shape;138;p10"/>
          <p:cNvPicPr preferRelativeResize="0"/>
          <p:nvPr/>
        </p:nvPicPr>
        <p:blipFill rotWithShape="1">
          <a:blip r:embed="rId3">
            <a:alphaModFix/>
          </a:blip>
          <a:srcRect b="0" l="0" r="0" t="0"/>
          <a:stretch/>
        </p:blipFill>
        <p:spPr>
          <a:xfrm>
            <a:off x="354330" y="1032510"/>
            <a:ext cx="2678430" cy="564451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1"/>
          <p:cNvSpPr txBox="1"/>
          <p:nvPr/>
        </p:nvSpPr>
        <p:spPr>
          <a:xfrm>
            <a:off x="6097398" y="367774"/>
            <a:ext cx="6094602" cy="1787525"/>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365F91"/>
              </a:buClr>
              <a:buSzPts val="2400"/>
              <a:buFont typeface="Cascadia Code"/>
              <a:buNone/>
            </a:pPr>
            <a:r>
              <a:rPr b="1" lang="en-US" sz="2400">
                <a:solidFill>
                  <a:srgbClr val="365F91"/>
                </a:solidFill>
                <a:latin typeface="Cascadia Code"/>
                <a:ea typeface="Cascadia Code"/>
                <a:cs typeface="Cascadia Code"/>
                <a:sym typeface="Cascadia Code"/>
              </a:rPr>
              <a:t>Drone Stabilization</a:t>
            </a:r>
            <a:endParaRPr b="1" sz="2400">
              <a:solidFill>
                <a:srgbClr val="365F91"/>
              </a:solidFill>
              <a:latin typeface="Cascadia Code"/>
              <a:ea typeface="Cascadia Code"/>
              <a:cs typeface="Cascadia Code"/>
              <a:sym typeface="Cascadia Code"/>
            </a:endParaRPr>
          </a:p>
          <a:p>
            <a:pPr indent="-342900" lvl="0" marL="342900" marR="0" rtl="0" algn="l">
              <a:lnSpc>
                <a:spcPct val="115000"/>
              </a:lnSpc>
              <a:spcBef>
                <a:spcPts val="0"/>
              </a:spcBef>
              <a:spcAft>
                <a:spcPts val="0"/>
              </a:spcAft>
              <a:buClr>
                <a:schemeClr val="dk1"/>
              </a:buClr>
              <a:buSzPts val="1800"/>
              <a:buFont typeface="Noto Sans Symbols"/>
              <a:buChar char="∙"/>
            </a:pPr>
            <a:r>
              <a:rPr lang="en-US" sz="1800">
                <a:solidFill>
                  <a:schemeClr val="dk1"/>
                </a:solidFill>
                <a:latin typeface="Cascadia Code"/>
                <a:ea typeface="Cascadia Code"/>
                <a:cs typeface="Cascadia Code"/>
                <a:sym typeface="Cascadia Code"/>
              </a:rPr>
              <a:t>- MPU6050 provides pitch and roll angles.</a:t>
            </a:r>
            <a:endParaRPr sz="1800">
              <a:solidFill>
                <a:schemeClr val="dk1"/>
              </a:solidFill>
              <a:latin typeface="Cascadia Code"/>
              <a:ea typeface="Cascadia Code"/>
              <a:cs typeface="Cascadia Code"/>
              <a:sym typeface="Cascadia Code"/>
            </a:endParaRPr>
          </a:p>
          <a:p>
            <a:pPr indent="-342900" lvl="0" marL="342900" marR="0" rtl="0" algn="l">
              <a:lnSpc>
                <a:spcPct val="115000"/>
              </a:lnSpc>
              <a:spcBef>
                <a:spcPts val="0"/>
              </a:spcBef>
              <a:spcAft>
                <a:spcPts val="0"/>
              </a:spcAft>
              <a:buClr>
                <a:schemeClr val="dk1"/>
              </a:buClr>
              <a:buSzPts val="1800"/>
              <a:buFont typeface="Noto Sans Symbols"/>
              <a:buChar char="∙"/>
            </a:pPr>
            <a:r>
              <a:rPr lang="en-US" sz="1800">
                <a:solidFill>
                  <a:schemeClr val="dk1"/>
                </a:solidFill>
                <a:latin typeface="Cascadia Code"/>
                <a:ea typeface="Cascadia Code"/>
                <a:cs typeface="Cascadia Code"/>
                <a:sym typeface="Cascadia Code"/>
              </a:rPr>
              <a:t>- PID-based adjustments applied to motor speeds.</a:t>
            </a:r>
            <a:endParaRPr sz="1800">
              <a:solidFill>
                <a:schemeClr val="dk1"/>
              </a:solidFill>
              <a:latin typeface="Cascadia Code"/>
              <a:ea typeface="Cascadia Code"/>
              <a:cs typeface="Cascadia Code"/>
              <a:sym typeface="Cascadia Code"/>
            </a:endParaRPr>
          </a:p>
          <a:p>
            <a:pPr indent="-342900" lvl="0" marL="342900" marR="0" rtl="0" algn="l">
              <a:lnSpc>
                <a:spcPct val="115000"/>
              </a:lnSpc>
              <a:spcBef>
                <a:spcPts val="0"/>
              </a:spcBef>
              <a:spcAft>
                <a:spcPts val="0"/>
              </a:spcAft>
              <a:buClr>
                <a:schemeClr val="dk1"/>
              </a:buClr>
              <a:buSzPts val="1800"/>
              <a:buFont typeface="Noto Sans Symbols"/>
              <a:buChar char="∙"/>
            </a:pPr>
            <a:r>
              <a:rPr lang="en-US" sz="1800">
                <a:solidFill>
                  <a:schemeClr val="dk1"/>
                </a:solidFill>
                <a:latin typeface="Cascadia Code"/>
                <a:ea typeface="Cascadia Code"/>
                <a:cs typeface="Cascadia Code"/>
                <a:sym typeface="Cascadia Code"/>
              </a:rPr>
              <a:t>- Keeps drone balanced in the air.</a:t>
            </a:r>
            <a:endParaRPr sz="1800">
              <a:solidFill>
                <a:schemeClr val="dk1"/>
              </a:solidFill>
              <a:latin typeface="Cascadia Code"/>
              <a:ea typeface="Cascadia Code"/>
              <a:cs typeface="Cascadia Code"/>
              <a:sym typeface="Cascadia Code"/>
            </a:endParaRPr>
          </a:p>
        </p:txBody>
      </p:sp>
      <p:pic>
        <p:nvPicPr>
          <p:cNvPr descr="GMAX STUDIOS — Flying drones and permission in India" id="144" name="Google Shape;144;p11"/>
          <p:cNvPicPr preferRelativeResize="0"/>
          <p:nvPr/>
        </p:nvPicPr>
        <p:blipFill rotWithShape="1">
          <a:blip r:embed="rId3">
            <a:alphaModFix/>
          </a:blip>
          <a:srcRect b="0" l="0" r="0" t="0"/>
          <a:stretch/>
        </p:blipFill>
        <p:spPr>
          <a:xfrm>
            <a:off x="4204153" y="2926578"/>
            <a:ext cx="3783693" cy="2517876"/>
          </a:xfrm>
          <a:prstGeom prst="rect">
            <a:avLst/>
          </a:prstGeom>
          <a:noFill/>
          <a:ln>
            <a:noFill/>
          </a:ln>
        </p:spPr>
      </p:pic>
      <p:pic>
        <p:nvPicPr>
          <p:cNvPr descr="Drone &quot; Images – Browse 2,676,398 Stock Photos, Vectors, and Video | Adobe  Stock" id="145" name="Google Shape;145;p11"/>
          <p:cNvPicPr preferRelativeResize="0"/>
          <p:nvPr/>
        </p:nvPicPr>
        <p:blipFill rotWithShape="1">
          <a:blip r:embed="rId4">
            <a:alphaModFix/>
          </a:blip>
          <a:srcRect b="0" l="0" r="0" t="0"/>
          <a:stretch/>
        </p:blipFill>
        <p:spPr>
          <a:xfrm>
            <a:off x="348534" y="244032"/>
            <a:ext cx="4366079" cy="290542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2"/>
          <p:cNvSpPr txBox="1"/>
          <p:nvPr/>
        </p:nvSpPr>
        <p:spPr>
          <a:xfrm>
            <a:off x="5958280" y="579316"/>
            <a:ext cx="6130255" cy="1875155"/>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365F91"/>
              </a:buClr>
              <a:buSzPts val="2400"/>
              <a:buFont typeface="Cascadia Code"/>
              <a:buNone/>
            </a:pPr>
            <a:r>
              <a:rPr b="1" lang="en-US" sz="2400">
                <a:solidFill>
                  <a:srgbClr val="365F91"/>
                </a:solidFill>
                <a:latin typeface="Cascadia Code"/>
                <a:ea typeface="Cascadia Code"/>
                <a:cs typeface="Cascadia Code"/>
                <a:sym typeface="Cascadia Code"/>
              </a:rPr>
              <a:t>Flow Chart</a:t>
            </a:r>
            <a:endParaRPr b="1" sz="2400">
              <a:solidFill>
                <a:srgbClr val="365F91"/>
              </a:solidFill>
              <a:latin typeface="Cascadia Code"/>
              <a:ea typeface="Cascadia Code"/>
              <a:cs typeface="Cascadia Code"/>
              <a:sym typeface="Cascadia Code"/>
            </a:endParaRPr>
          </a:p>
          <a:p>
            <a:pPr indent="-342900" lvl="0" marL="342900" marR="0" rtl="0" algn="l">
              <a:lnSpc>
                <a:spcPct val="115000"/>
              </a:lnSpc>
              <a:spcBef>
                <a:spcPts val="0"/>
              </a:spcBef>
              <a:spcAft>
                <a:spcPts val="0"/>
              </a:spcAft>
              <a:buClr>
                <a:schemeClr val="dk1"/>
              </a:buClr>
              <a:buSzPts val="1800"/>
              <a:buFont typeface="Noto Sans Symbols"/>
              <a:buChar char="∙"/>
            </a:pPr>
            <a:r>
              <a:rPr lang="en-US" sz="1800">
                <a:solidFill>
                  <a:schemeClr val="dk1"/>
                </a:solidFill>
                <a:latin typeface="Cascadia Code"/>
                <a:ea typeface="Cascadia Code"/>
                <a:cs typeface="Cascadia Code"/>
                <a:sym typeface="Cascadia Code"/>
              </a:rPr>
              <a:t>- Start → Arm ESCs → Wait for Bluetooth Command</a:t>
            </a:r>
            <a:endParaRPr sz="1800">
              <a:solidFill>
                <a:schemeClr val="dk1"/>
              </a:solidFill>
              <a:latin typeface="Cascadia Code"/>
              <a:ea typeface="Cascadia Code"/>
              <a:cs typeface="Cascadia Code"/>
              <a:sym typeface="Cascadia Code"/>
            </a:endParaRPr>
          </a:p>
          <a:p>
            <a:pPr indent="-342900" lvl="0" marL="342900" marR="0" rtl="0" algn="l">
              <a:lnSpc>
                <a:spcPct val="115000"/>
              </a:lnSpc>
              <a:spcBef>
                <a:spcPts val="0"/>
              </a:spcBef>
              <a:spcAft>
                <a:spcPts val="0"/>
              </a:spcAft>
              <a:buClr>
                <a:schemeClr val="dk1"/>
              </a:buClr>
              <a:buSzPts val="1800"/>
              <a:buFont typeface="Noto Sans Symbols"/>
              <a:buChar char="∙"/>
            </a:pPr>
            <a:r>
              <a:rPr lang="en-US" sz="1800">
                <a:solidFill>
                  <a:schemeClr val="dk1"/>
                </a:solidFill>
                <a:latin typeface="Cascadia Code"/>
                <a:ea typeface="Cascadia Code"/>
                <a:cs typeface="Cascadia Code"/>
                <a:sym typeface="Cascadia Code"/>
              </a:rPr>
              <a:t>- → Read MPU6050 → Adjust Motors → Loop</a:t>
            </a:r>
            <a:endParaRPr sz="1800">
              <a:solidFill>
                <a:schemeClr val="dk1"/>
              </a:solidFill>
              <a:latin typeface="Cascadia Code"/>
              <a:ea typeface="Cascadia Code"/>
              <a:cs typeface="Cascadia Code"/>
              <a:sym typeface="Cascadia Code"/>
            </a:endParaRPr>
          </a:p>
          <a:p>
            <a:pPr indent="0" lvl="0" marL="0" marR="0" rtl="0" algn="l">
              <a:spcBef>
                <a:spcPts val="1000"/>
              </a:spcBef>
              <a:spcAft>
                <a:spcPts val="0"/>
              </a:spcAft>
              <a:buClr>
                <a:schemeClr val="dk1"/>
              </a:buClr>
              <a:buSzPts val="1800"/>
              <a:buFont typeface="Cascadia Code"/>
              <a:buNone/>
            </a:pPr>
            <a:r>
              <a:rPr lang="en-US" sz="1800">
                <a:solidFill>
                  <a:schemeClr val="dk1"/>
                </a:solidFill>
                <a:latin typeface="Cascadia Code"/>
                <a:ea typeface="Cascadia Code"/>
                <a:cs typeface="Cascadia Code"/>
                <a:sym typeface="Cascadia Code"/>
              </a:rPr>
              <a:t>- → Land/Stop on Command</a:t>
            </a:r>
            <a:endParaRPr sz="1800">
              <a:solidFill>
                <a:schemeClr val="dk1"/>
              </a:solidFill>
              <a:latin typeface="Cascadia Code"/>
              <a:ea typeface="Cascadia Code"/>
              <a:cs typeface="Cascadia Code"/>
              <a:sym typeface="Cascadia Code"/>
            </a:endParaRPr>
          </a:p>
        </p:txBody>
      </p:sp>
      <p:pic>
        <p:nvPicPr>
          <p:cNvPr id="151" name="Google Shape;151;p12"/>
          <p:cNvPicPr preferRelativeResize="0"/>
          <p:nvPr/>
        </p:nvPicPr>
        <p:blipFill rotWithShape="1">
          <a:blip r:embed="rId3">
            <a:alphaModFix/>
          </a:blip>
          <a:srcRect b="0" l="0" r="0" t="0"/>
          <a:stretch/>
        </p:blipFill>
        <p:spPr>
          <a:xfrm>
            <a:off x="0" y="395025"/>
            <a:ext cx="3571419" cy="5359223"/>
          </a:xfrm>
          <a:prstGeom prst="rect">
            <a:avLst/>
          </a:prstGeom>
          <a:noFill/>
          <a:ln>
            <a:noFill/>
          </a:ln>
        </p:spPr>
      </p:pic>
      <p:pic>
        <p:nvPicPr>
          <p:cNvPr id="152" name="Google Shape;152;p12"/>
          <p:cNvPicPr preferRelativeResize="0"/>
          <p:nvPr/>
        </p:nvPicPr>
        <p:blipFill rotWithShape="1">
          <a:blip r:embed="rId4">
            <a:alphaModFix/>
          </a:blip>
          <a:srcRect b="0" l="0" r="0" t="0"/>
          <a:stretch/>
        </p:blipFill>
        <p:spPr>
          <a:xfrm>
            <a:off x="3007410" y="2674863"/>
            <a:ext cx="4450404" cy="3079385"/>
          </a:xfrm>
          <a:prstGeom prst="rect">
            <a:avLst/>
          </a:prstGeom>
          <a:noFill/>
          <a:ln>
            <a:noFill/>
          </a:ln>
        </p:spPr>
      </p:pic>
      <p:sp>
        <p:nvSpPr>
          <p:cNvPr id="153" name="Google Shape;153;p12"/>
          <p:cNvSpPr txBox="1"/>
          <p:nvPr/>
        </p:nvSpPr>
        <p:spPr>
          <a:xfrm>
            <a:off x="7617204" y="2768006"/>
            <a:ext cx="3840060" cy="20612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374C81"/>
              </a:buClr>
              <a:buSzPts val="2000"/>
              <a:buFont typeface="Cascadia Code"/>
              <a:buNone/>
            </a:pPr>
            <a:r>
              <a:rPr b="1" lang="en-US" sz="2000">
                <a:solidFill>
                  <a:srgbClr val="374C81"/>
                </a:solidFill>
                <a:latin typeface="Cascadia Code"/>
                <a:ea typeface="Cascadia Code"/>
                <a:cs typeface="Cascadia Code"/>
                <a:sym typeface="Cascadia Code"/>
              </a:rPr>
              <a:t>Future Scope:</a:t>
            </a:r>
            <a:endParaRPr b="1" sz="2000">
              <a:solidFill>
                <a:srgbClr val="374C81"/>
              </a:solidFill>
              <a:latin typeface="Cascadia Code"/>
              <a:ea typeface="Cascadia Code"/>
              <a:cs typeface="Cascadia Code"/>
              <a:sym typeface="Cascadia Code"/>
            </a:endParaRPr>
          </a:p>
          <a:p>
            <a:pPr indent="-114300" lvl="0" marL="0" marR="0" rtl="0" algn="l">
              <a:spcBef>
                <a:spcPts val="0"/>
              </a:spcBef>
              <a:spcAft>
                <a:spcPts val="0"/>
              </a:spcAft>
              <a:buClr>
                <a:schemeClr val="dk1"/>
              </a:buClr>
              <a:buSzPts val="1800"/>
              <a:buFont typeface="Calibri"/>
              <a:buAutoNum type="arabicPeriod"/>
            </a:pPr>
            <a:r>
              <a:rPr b="1" lang="en-US" sz="1800">
                <a:solidFill>
                  <a:schemeClr val="dk1"/>
                </a:solidFill>
                <a:latin typeface="Cascadia Code"/>
                <a:ea typeface="Cascadia Code"/>
                <a:cs typeface="Cascadia Code"/>
                <a:sym typeface="Cascadia Code"/>
              </a:rPr>
              <a:t>GPS and Camera Module:</a:t>
            </a:r>
            <a:br>
              <a:rPr lang="en-US" sz="1800">
                <a:solidFill>
                  <a:schemeClr val="dk1"/>
                </a:solidFill>
                <a:latin typeface="Cascadia Code"/>
                <a:ea typeface="Cascadia Code"/>
                <a:cs typeface="Cascadia Code"/>
                <a:sym typeface="Cascadia Code"/>
              </a:rPr>
            </a:br>
            <a:r>
              <a:rPr lang="en-US" sz="1800">
                <a:solidFill>
                  <a:schemeClr val="dk1"/>
                </a:solidFill>
                <a:latin typeface="Cascadia Code"/>
                <a:ea typeface="Cascadia Code"/>
                <a:cs typeface="Cascadia Code"/>
                <a:sym typeface="Cascadia Code"/>
              </a:rPr>
              <a:t>Enable autonomous flight and live video streaming.</a:t>
            </a:r>
            <a:endParaRPr sz="1800">
              <a:solidFill>
                <a:schemeClr val="dk1"/>
              </a:solidFill>
              <a:latin typeface="Cascadia Code"/>
              <a:ea typeface="Cascadia Code"/>
              <a:cs typeface="Cascadia Code"/>
              <a:sym typeface="Cascadia Code"/>
            </a:endParaRPr>
          </a:p>
          <a:p>
            <a:pPr indent="-114300" lvl="0" marL="0" marR="0" rtl="0" algn="l">
              <a:spcBef>
                <a:spcPts val="0"/>
              </a:spcBef>
              <a:spcAft>
                <a:spcPts val="0"/>
              </a:spcAft>
              <a:buClr>
                <a:schemeClr val="dk1"/>
              </a:buClr>
              <a:buSzPts val="1800"/>
              <a:buFont typeface="Calibri"/>
              <a:buAutoNum type="arabicPeriod"/>
            </a:pPr>
            <a:r>
              <a:rPr b="1" lang="en-US" sz="1800">
                <a:solidFill>
                  <a:schemeClr val="dk1"/>
                </a:solidFill>
                <a:latin typeface="Cascadia Code"/>
                <a:ea typeface="Cascadia Code"/>
                <a:cs typeface="Cascadia Code"/>
                <a:sym typeface="Cascadia Code"/>
              </a:rPr>
              <a:t>Wi-Fi-Based Control:</a:t>
            </a:r>
            <a:br>
              <a:rPr lang="en-US" sz="1800">
                <a:solidFill>
                  <a:schemeClr val="dk1"/>
                </a:solidFill>
                <a:latin typeface="Cascadia Code"/>
                <a:ea typeface="Cascadia Code"/>
                <a:cs typeface="Cascadia Code"/>
                <a:sym typeface="Cascadia Code"/>
              </a:rPr>
            </a:br>
            <a:r>
              <a:rPr lang="en-US" sz="1800">
                <a:solidFill>
                  <a:schemeClr val="dk1"/>
                </a:solidFill>
                <a:latin typeface="Cascadia Code"/>
                <a:ea typeface="Cascadia Code"/>
                <a:cs typeface="Cascadia Code"/>
                <a:sym typeface="Cascadia Code"/>
              </a:rPr>
              <a:t>Extend control range beyond Bluetooth limits.</a:t>
            </a:r>
            <a:endParaRPr sz="1800">
              <a:solidFill>
                <a:schemeClr val="dk1"/>
              </a:solidFill>
              <a:latin typeface="Cascadia Code"/>
              <a:ea typeface="Cascadia Code"/>
              <a:cs typeface="Cascadia Code"/>
              <a:sym typeface="Cascadia Cod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descr="Remote Control Drone Stock Photos ..." id="158" name="Google Shape;158;p13"/>
          <p:cNvPicPr preferRelativeResize="0"/>
          <p:nvPr/>
        </p:nvPicPr>
        <p:blipFill rotWithShape="1">
          <a:blip r:embed="rId3">
            <a:alphaModFix/>
          </a:blip>
          <a:srcRect b="0" l="0" r="0" t="0"/>
          <a:stretch/>
        </p:blipFill>
        <p:spPr>
          <a:xfrm>
            <a:off x="357231" y="1085346"/>
            <a:ext cx="4848870" cy="3314831"/>
          </a:xfrm>
          <a:prstGeom prst="rect">
            <a:avLst/>
          </a:prstGeom>
          <a:noFill/>
          <a:ln>
            <a:noFill/>
          </a:ln>
        </p:spPr>
      </p:pic>
      <p:sp>
        <p:nvSpPr>
          <p:cNvPr id="159" name="Google Shape;159;p13"/>
          <p:cNvSpPr txBox="1"/>
          <p:nvPr/>
        </p:nvSpPr>
        <p:spPr>
          <a:xfrm>
            <a:off x="5597554" y="276855"/>
            <a:ext cx="3068274" cy="808491"/>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365F91"/>
              </a:buClr>
              <a:buSzPts val="2400"/>
              <a:buFont typeface="Calibri"/>
              <a:buNone/>
            </a:pPr>
            <a:r>
              <a:rPr b="1" lang="en-US" sz="2400">
                <a:solidFill>
                  <a:srgbClr val="365F91"/>
                </a:solidFill>
                <a:latin typeface="Calibri"/>
                <a:ea typeface="Calibri"/>
                <a:cs typeface="Calibri"/>
                <a:sym typeface="Calibri"/>
              </a:rPr>
              <a:t>Control Commands</a:t>
            </a:r>
            <a:endParaRPr b="1" sz="2400">
              <a:solidFill>
                <a:srgbClr val="365F91"/>
              </a:solidFill>
              <a:latin typeface="Calibri"/>
              <a:ea typeface="Calibri"/>
              <a:cs typeface="Calibri"/>
              <a:sym typeface="Calibri"/>
            </a:endParaRPr>
          </a:p>
          <a:p>
            <a:pPr indent="0" lvl="0" marL="0" marR="0" rtl="0" algn="l">
              <a:lnSpc>
                <a:spcPct val="115000"/>
              </a:lnSpc>
              <a:spcBef>
                <a:spcPts val="0"/>
              </a:spcBef>
              <a:spcAft>
                <a:spcPts val="0"/>
              </a:spcAft>
              <a:buNone/>
            </a:pPr>
            <a:r>
              <a:t/>
            </a:r>
            <a:endParaRPr sz="1800">
              <a:solidFill>
                <a:schemeClr val="dk1"/>
              </a:solidFill>
              <a:latin typeface="Cambria"/>
              <a:ea typeface="Cambria"/>
              <a:cs typeface="Cambria"/>
              <a:sym typeface="Cambria"/>
            </a:endParaRPr>
          </a:p>
        </p:txBody>
      </p:sp>
      <p:graphicFrame>
        <p:nvGraphicFramePr>
          <p:cNvPr id="160" name="Google Shape;160;p13"/>
          <p:cNvGraphicFramePr/>
          <p:nvPr/>
        </p:nvGraphicFramePr>
        <p:xfrm>
          <a:off x="5597554" y="852067"/>
          <a:ext cx="3000000" cy="3000000"/>
        </p:xfrm>
        <a:graphic>
          <a:graphicData uri="http://schemas.openxmlformats.org/drawingml/2006/table">
            <a:tbl>
              <a:tblPr>
                <a:noFill/>
                <a:tableStyleId>{DA06202B-AD8B-473A-9290-60539821F0A9}</a:tableStyleId>
              </a:tblPr>
              <a:tblGrid>
                <a:gridCol w="1460925"/>
                <a:gridCol w="3660775"/>
                <a:gridCol w="259150"/>
              </a:tblGrid>
              <a:tr h="344325">
                <a:tc>
                  <a:txBody>
                    <a:bodyPr/>
                    <a:lstStyle/>
                    <a:p>
                      <a:pPr indent="0" lvl="0" marL="0" marR="0" rtl="0" algn="l">
                        <a:spcBef>
                          <a:spcPts val="0"/>
                        </a:spcBef>
                        <a:spcAft>
                          <a:spcPts val="0"/>
                        </a:spcAft>
                        <a:buNone/>
                      </a:pPr>
                      <a:r>
                        <a:rPr lang="en-US" sz="1400" u="none" cap="none" strike="noStrike">
                          <a:latin typeface="Cascadia Code"/>
                          <a:ea typeface="Cascadia Code"/>
                          <a:cs typeface="Cascadia Code"/>
                          <a:sym typeface="Cascadia Code"/>
                        </a:rPr>
                        <a:t>Command</a:t>
                      </a:r>
                      <a:endParaRPr sz="1400">
                        <a:latin typeface="Cascadia Code"/>
                        <a:ea typeface="Cascadia Code"/>
                        <a:cs typeface="Cascadia Code"/>
                        <a:sym typeface="Cascadia Code"/>
                      </a:endParaRPr>
                    </a:p>
                  </a:txBody>
                  <a:tcPr marT="0" marB="0" marR="0" marL="0" anchor="ctr"/>
                </a:tc>
                <a:tc>
                  <a:txBody>
                    <a:bodyPr/>
                    <a:lstStyle/>
                    <a:p>
                      <a:pPr indent="0" lvl="0" marL="0" marR="0" rtl="0" algn="l">
                        <a:spcBef>
                          <a:spcPts val="0"/>
                        </a:spcBef>
                        <a:spcAft>
                          <a:spcPts val="0"/>
                        </a:spcAft>
                        <a:buNone/>
                      </a:pPr>
                      <a:r>
                        <a:rPr lang="en-US" sz="1400">
                          <a:latin typeface="Cascadia Code"/>
                          <a:ea typeface="Cascadia Code"/>
                          <a:cs typeface="Cascadia Code"/>
                          <a:sym typeface="Cascadia Code"/>
                        </a:rPr>
                        <a:t>Function</a:t>
                      </a:r>
                      <a:endParaRPr sz="1400">
                        <a:latin typeface="Cascadia Code"/>
                        <a:ea typeface="Cascadia Code"/>
                        <a:cs typeface="Cascadia Code"/>
                        <a:sym typeface="Cascadia Code"/>
                      </a:endParaRPr>
                    </a:p>
                  </a:txBody>
                  <a:tcPr marT="0" marB="0" marR="0" marL="0" anchor="ctr"/>
                </a:tc>
                <a:tc>
                  <a:txBody>
                    <a:bodyPr/>
                    <a:lstStyle/>
                    <a:p>
                      <a:pPr indent="0" lvl="0" marL="0" marR="0" rtl="0" algn="l">
                        <a:spcBef>
                          <a:spcPts val="0"/>
                        </a:spcBef>
                        <a:spcAft>
                          <a:spcPts val="0"/>
                        </a:spcAft>
                        <a:buNone/>
                      </a:pPr>
                      <a:r>
                        <a:t/>
                      </a:r>
                      <a:endParaRPr sz="2400">
                        <a:latin typeface="Cascadia Code"/>
                        <a:ea typeface="Cascadia Code"/>
                        <a:cs typeface="Cascadia Code"/>
                        <a:sym typeface="Cascadia Code"/>
                      </a:endParaRPr>
                    </a:p>
                  </a:txBody>
                  <a:tcPr marT="45725" marB="45725" marR="91450" marL="91450" anchor="ctr"/>
                </a:tc>
              </a:tr>
              <a:tr h="344325">
                <a:tc>
                  <a:txBody>
                    <a:bodyPr/>
                    <a:lstStyle/>
                    <a:p>
                      <a:pPr indent="0" lvl="0" marL="0" marR="0" rtl="0" algn="l">
                        <a:spcBef>
                          <a:spcPts val="0"/>
                        </a:spcBef>
                        <a:spcAft>
                          <a:spcPts val="0"/>
                        </a:spcAft>
                        <a:buNone/>
                      </a:pPr>
                      <a:r>
                        <a:rPr lang="en-US" sz="1400">
                          <a:latin typeface="Cascadia Code"/>
                          <a:ea typeface="Cascadia Code"/>
                          <a:cs typeface="Cascadia Code"/>
                          <a:sym typeface="Cascadia Code"/>
                        </a:rPr>
                        <a:t>Start</a:t>
                      </a:r>
                      <a:endParaRPr sz="1400">
                        <a:latin typeface="Cascadia Code"/>
                        <a:ea typeface="Cascadia Code"/>
                        <a:cs typeface="Cascadia Code"/>
                        <a:sym typeface="Cascadia Code"/>
                      </a:endParaRPr>
                    </a:p>
                  </a:txBody>
                  <a:tcPr marT="0" marB="0" marR="0" marL="0" anchor="ctr"/>
                </a:tc>
                <a:tc>
                  <a:txBody>
                    <a:bodyPr/>
                    <a:lstStyle/>
                    <a:p>
                      <a:pPr indent="0" lvl="0" marL="0" marR="0" rtl="0" algn="l">
                        <a:spcBef>
                          <a:spcPts val="0"/>
                        </a:spcBef>
                        <a:spcAft>
                          <a:spcPts val="0"/>
                        </a:spcAft>
                        <a:buNone/>
                      </a:pPr>
                      <a:r>
                        <a:rPr lang="en-US" sz="1400">
                          <a:latin typeface="Cascadia Code"/>
                          <a:ea typeface="Cascadia Code"/>
                          <a:cs typeface="Cascadia Code"/>
                          <a:sym typeface="Cascadia Code"/>
                        </a:rPr>
                        <a:t>Powers on the drone and prepares it for flight</a:t>
                      </a:r>
                      <a:endParaRPr sz="1400">
                        <a:latin typeface="Cascadia Code"/>
                        <a:ea typeface="Cascadia Code"/>
                        <a:cs typeface="Cascadia Code"/>
                        <a:sym typeface="Cascadia Code"/>
                      </a:endParaRPr>
                    </a:p>
                  </a:txBody>
                  <a:tcPr marT="0" marB="0" marR="0" marL="0" anchor="ctr"/>
                </a:tc>
                <a:tc>
                  <a:txBody>
                    <a:bodyPr/>
                    <a:lstStyle/>
                    <a:p>
                      <a:pPr indent="0" lvl="0" marL="0" marR="0" rtl="0" algn="l">
                        <a:spcBef>
                          <a:spcPts val="0"/>
                        </a:spcBef>
                        <a:spcAft>
                          <a:spcPts val="0"/>
                        </a:spcAft>
                        <a:buNone/>
                      </a:pPr>
                      <a:r>
                        <a:t/>
                      </a:r>
                      <a:endParaRPr sz="2400">
                        <a:latin typeface="Cascadia Code"/>
                        <a:ea typeface="Cascadia Code"/>
                        <a:cs typeface="Cascadia Code"/>
                        <a:sym typeface="Cascadia Code"/>
                      </a:endParaRPr>
                    </a:p>
                  </a:txBody>
                  <a:tcPr marT="45725" marB="45725" marR="91450" marL="91450" anchor="ctr"/>
                </a:tc>
              </a:tr>
              <a:tr h="344325">
                <a:tc>
                  <a:txBody>
                    <a:bodyPr/>
                    <a:lstStyle/>
                    <a:p>
                      <a:pPr indent="0" lvl="0" marL="0" marR="0" rtl="0" algn="l">
                        <a:spcBef>
                          <a:spcPts val="0"/>
                        </a:spcBef>
                        <a:spcAft>
                          <a:spcPts val="0"/>
                        </a:spcAft>
                        <a:buNone/>
                      </a:pPr>
                      <a:r>
                        <a:rPr lang="en-US" sz="1400">
                          <a:latin typeface="Cascadia Code"/>
                          <a:ea typeface="Cascadia Code"/>
                          <a:cs typeface="Cascadia Code"/>
                          <a:sym typeface="Cascadia Code"/>
                        </a:rPr>
                        <a:t>Stop</a:t>
                      </a:r>
                      <a:endParaRPr sz="1400">
                        <a:latin typeface="Cascadia Code"/>
                        <a:ea typeface="Cascadia Code"/>
                        <a:cs typeface="Cascadia Code"/>
                        <a:sym typeface="Cascadia Code"/>
                      </a:endParaRPr>
                    </a:p>
                  </a:txBody>
                  <a:tcPr marT="0" marB="0" marR="0" marL="0" anchor="ctr"/>
                </a:tc>
                <a:tc>
                  <a:txBody>
                    <a:bodyPr/>
                    <a:lstStyle/>
                    <a:p>
                      <a:pPr indent="0" lvl="0" marL="0" marR="0" rtl="0" algn="l">
                        <a:spcBef>
                          <a:spcPts val="0"/>
                        </a:spcBef>
                        <a:spcAft>
                          <a:spcPts val="0"/>
                        </a:spcAft>
                        <a:buNone/>
                      </a:pPr>
                      <a:r>
                        <a:rPr lang="en-US" sz="1400">
                          <a:latin typeface="Cascadia Code"/>
                          <a:ea typeface="Cascadia Code"/>
                          <a:cs typeface="Cascadia Code"/>
                          <a:sym typeface="Cascadia Code"/>
                        </a:rPr>
                        <a:t>Immediately stops the drone and powers down</a:t>
                      </a:r>
                      <a:endParaRPr sz="1400">
                        <a:latin typeface="Cascadia Code"/>
                        <a:ea typeface="Cascadia Code"/>
                        <a:cs typeface="Cascadia Code"/>
                        <a:sym typeface="Cascadia Code"/>
                      </a:endParaRPr>
                    </a:p>
                  </a:txBody>
                  <a:tcPr marT="0" marB="0" marR="0" marL="0" anchor="ctr"/>
                </a:tc>
                <a:tc>
                  <a:txBody>
                    <a:bodyPr/>
                    <a:lstStyle/>
                    <a:p>
                      <a:pPr indent="0" lvl="0" marL="0" marR="0" rtl="0" algn="l">
                        <a:spcBef>
                          <a:spcPts val="0"/>
                        </a:spcBef>
                        <a:spcAft>
                          <a:spcPts val="0"/>
                        </a:spcAft>
                        <a:buNone/>
                      </a:pPr>
                      <a:r>
                        <a:t/>
                      </a:r>
                      <a:endParaRPr sz="2400">
                        <a:latin typeface="Cascadia Code"/>
                        <a:ea typeface="Cascadia Code"/>
                        <a:cs typeface="Cascadia Code"/>
                        <a:sym typeface="Cascadia Code"/>
                      </a:endParaRPr>
                    </a:p>
                  </a:txBody>
                  <a:tcPr marT="45725" marB="45725" marR="91450" marL="91450" anchor="ctr"/>
                </a:tc>
              </a:tr>
              <a:tr h="344325">
                <a:tc>
                  <a:txBody>
                    <a:bodyPr/>
                    <a:lstStyle/>
                    <a:p>
                      <a:pPr indent="0" lvl="0" marL="0" marR="0" rtl="0" algn="l">
                        <a:spcBef>
                          <a:spcPts val="0"/>
                        </a:spcBef>
                        <a:spcAft>
                          <a:spcPts val="0"/>
                        </a:spcAft>
                        <a:buNone/>
                      </a:pPr>
                      <a:r>
                        <a:rPr lang="en-US" sz="1400">
                          <a:latin typeface="Cascadia Code"/>
                          <a:ea typeface="Cascadia Code"/>
                          <a:cs typeface="Cascadia Code"/>
                          <a:sym typeface="Cascadia Code"/>
                        </a:rPr>
                        <a:t>Forward</a:t>
                      </a:r>
                      <a:endParaRPr sz="1400">
                        <a:latin typeface="Cascadia Code"/>
                        <a:ea typeface="Cascadia Code"/>
                        <a:cs typeface="Cascadia Code"/>
                        <a:sym typeface="Cascadia Code"/>
                      </a:endParaRPr>
                    </a:p>
                  </a:txBody>
                  <a:tcPr marT="0" marB="0" marR="0" marL="0" anchor="ctr"/>
                </a:tc>
                <a:tc>
                  <a:txBody>
                    <a:bodyPr/>
                    <a:lstStyle/>
                    <a:p>
                      <a:pPr indent="0" lvl="0" marL="0" marR="0" rtl="0" algn="l">
                        <a:spcBef>
                          <a:spcPts val="0"/>
                        </a:spcBef>
                        <a:spcAft>
                          <a:spcPts val="0"/>
                        </a:spcAft>
                        <a:buNone/>
                      </a:pPr>
                      <a:r>
                        <a:rPr lang="en-US" sz="1400">
                          <a:latin typeface="Cascadia Code"/>
                          <a:ea typeface="Cascadia Code"/>
                          <a:cs typeface="Cascadia Code"/>
                          <a:sym typeface="Cascadia Code"/>
                        </a:rPr>
                        <a:t>Moves the drone forward</a:t>
                      </a:r>
                      <a:endParaRPr sz="1400">
                        <a:latin typeface="Cascadia Code"/>
                        <a:ea typeface="Cascadia Code"/>
                        <a:cs typeface="Cascadia Code"/>
                        <a:sym typeface="Cascadia Code"/>
                      </a:endParaRPr>
                    </a:p>
                  </a:txBody>
                  <a:tcPr marT="0" marB="0" marR="0" marL="0" anchor="ctr"/>
                </a:tc>
                <a:tc>
                  <a:txBody>
                    <a:bodyPr/>
                    <a:lstStyle/>
                    <a:p>
                      <a:pPr indent="0" lvl="0" marL="0" marR="0" rtl="0" algn="l">
                        <a:spcBef>
                          <a:spcPts val="0"/>
                        </a:spcBef>
                        <a:spcAft>
                          <a:spcPts val="0"/>
                        </a:spcAft>
                        <a:buNone/>
                      </a:pPr>
                      <a:r>
                        <a:t/>
                      </a:r>
                      <a:endParaRPr sz="2400">
                        <a:latin typeface="Cascadia Code"/>
                        <a:ea typeface="Cascadia Code"/>
                        <a:cs typeface="Cascadia Code"/>
                        <a:sym typeface="Cascadia Code"/>
                      </a:endParaRPr>
                    </a:p>
                  </a:txBody>
                  <a:tcPr marT="45725" marB="45725" marR="91450" marL="91450" anchor="ctr"/>
                </a:tc>
              </a:tr>
              <a:tr h="344325">
                <a:tc>
                  <a:txBody>
                    <a:bodyPr/>
                    <a:lstStyle/>
                    <a:p>
                      <a:pPr indent="0" lvl="0" marL="0" marR="0" rtl="0" algn="l">
                        <a:spcBef>
                          <a:spcPts val="0"/>
                        </a:spcBef>
                        <a:spcAft>
                          <a:spcPts val="0"/>
                        </a:spcAft>
                        <a:buNone/>
                      </a:pPr>
                      <a:r>
                        <a:rPr lang="en-US" sz="1400">
                          <a:latin typeface="Cascadia Code"/>
                          <a:ea typeface="Cascadia Code"/>
                          <a:cs typeface="Cascadia Code"/>
                          <a:sym typeface="Cascadia Code"/>
                        </a:rPr>
                        <a:t>Backward</a:t>
                      </a:r>
                      <a:endParaRPr sz="1400">
                        <a:latin typeface="Cascadia Code"/>
                        <a:ea typeface="Cascadia Code"/>
                        <a:cs typeface="Cascadia Code"/>
                        <a:sym typeface="Cascadia Code"/>
                      </a:endParaRPr>
                    </a:p>
                  </a:txBody>
                  <a:tcPr marT="0" marB="0" marR="0" marL="0" anchor="ctr"/>
                </a:tc>
                <a:tc>
                  <a:txBody>
                    <a:bodyPr/>
                    <a:lstStyle/>
                    <a:p>
                      <a:pPr indent="0" lvl="0" marL="0" marR="0" rtl="0" algn="l">
                        <a:spcBef>
                          <a:spcPts val="0"/>
                        </a:spcBef>
                        <a:spcAft>
                          <a:spcPts val="0"/>
                        </a:spcAft>
                        <a:buNone/>
                      </a:pPr>
                      <a:r>
                        <a:rPr lang="en-US" sz="1400">
                          <a:latin typeface="Cascadia Code"/>
                          <a:ea typeface="Cascadia Code"/>
                          <a:cs typeface="Cascadia Code"/>
                          <a:sym typeface="Cascadia Code"/>
                        </a:rPr>
                        <a:t>Moves the drone backward</a:t>
                      </a:r>
                      <a:endParaRPr sz="1400">
                        <a:latin typeface="Cascadia Code"/>
                        <a:ea typeface="Cascadia Code"/>
                        <a:cs typeface="Cascadia Code"/>
                        <a:sym typeface="Cascadia Code"/>
                      </a:endParaRPr>
                    </a:p>
                  </a:txBody>
                  <a:tcPr marT="0" marB="0" marR="0" marL="0" anchor="ctr"/>
                </a:tc>
                <a:tc>
                  <a:txBody>
                    <a:bodyPr/>
                    <a:lstStyle/>
                    <a:p>
                      <a:pPr indent="0" lvl="0" marL="0" marR="0" rtl="0" algn="l">
                        <a:spcBef>
                          <a:spcPts val="0"/>
                        </a:spcBef>
                        <a:spcAft>
                          <a:spcPts val="0"/>
                        </a:spcAft>
                        <a:buNone/>
                      </a:pPr>
                      <a:r>
                        <a:t/>
                      </a:r>
                      <a:endParaRPr sz="2400">
                        <a:latin typeface="Cascadia Code"/>
                        <a:ea typeface="Cascadia Code"/>
                        <a:cs typeface="Cascadia Code"/>
                        <a:sym typeface="Cascadia Code"/>
                      </a:endParaRPr>
                    </a:p>
                  </a:txBody>
                  <a:tcPr marT="45725" marB="45725" marR="91450" marL="91450" anchor="ctr"/>
                </a:tc>
              </a:tr>
              <a:tr h="344325">
                <a:tc>
                  <a:txBody>
                    <a:bodyPr/>
                    <a:lstStyle/>
                    <a:p>
                      <a:pPr indent="0" lvl="0" marL="0" marR="0" rtl="0" algn="l">
                        <a:spcBef>
                          <a:spcPts val="0"/>
                        </a:spcBef>
                        <a:spcAft>
                          <a:spcPts val="0"/>
                        </a:spcAft>
                        <a:buNone/>
                      </a:pPr>
                      <a:r>
                        <a:rPr lang="en-US" sz="1400">
                          <a:latin typeface="Cascadia Code"/>
                          <a:ea typeface="Cascadia Code"/>
                          <a:cs typeface="Cascadia Code"/>
                          <a:sym typeface="Cascadia Code"/>
                        </a:rPr>
                        <a:t>Left</a:t>
                      </a:r>
                      <a:endParaRPr sz="1400">
                        <a:latin typeface="Cascadia Code"/>
                        <a:ea typeface="Cascadia Code"/>
                        <a:cs typeface="Cascadia Code"/>
                        <a:sym typeface="Cascadia Code"/>
                      </a:endParaRPr>
                    </a:p>
                  </a:txBody>
                  <a:tcPr marT="0" marB="0" marR="0" marL="0" anchor="ctr"/>
                </a:tc>
                <a:tc>
                  <a:txBody>
                    <a:bodyPr/>
                    <a:lstStyle/>
                    <a:p>
                      <a:pPr indent="0" lvl="0" marL="0" marR="0" rtl="0" algn="l">
                        <a:spcBef>
                          <a:spcPts val="0"/>
                        </a:spcBef>
                        <a:spcAft>
                          <a:spcPts val="0"/>
                        </a:spcAft>
                        <a:buNone/>
                      </a:pPr>
                      <a:r>
                        <a:rPr lang="en-US" sz="1400">
                          <a:latin typeface="Cascadia Code"/>
                          <a:ea typeface="Cascadia Code"/>
                          <a:cs typeface="Cascadia Code"/>
                          <a:sym typeface="Cascadia Code"/>
                        </a:rPr>
                        <a:t>Rotates or shifts the drone to the left</a:t>
                      </a:r>
                      <a:endParaRPr sz="1400">
                        <a:latin typeface="Cascadia Code"/>
                        <a:ea typeface="Cascadia Code"/>
                        <a:cs typeface="Cascadia Code"/>
                        <a:sym typeface="Cascadia Code"/>
                      </a:endParaRPr>
                    </a:p>
                  </a:txBody>
                  <a:tcPr marT="0" marB="0" marR="0" marL="0" anchor="ctr"/>
                </a:tc>
                <a:tc>
                  <a:txBody>
                    <a:bodyPr/>
                    <a:lstStyle/>
                    <a:p>
                      <a:pPr indent="0" lvl="0" marL="0" marR="0" rtl="0" algn="l">
                        <a:spcBef>
                          <a:spcPts val="0"/>
                        </a:spcBef>
                        <a:spcAft>
                          <a:spcPts val="0"/>
                        </a:spcAft>
                        <a:buNone/>
                      </a:pPr>
                      <a:r>
                        <a:t/>
                      </a:r>
                      <a:endParaRPr sz="2400">
                        <a:latin typeface="Cascadia Code"/>
                        <a:ea typeface="Cascadia Code"/>
                        <a:cs typeface="Cascadia Code"/>
                        <a:sym typeface="Cascadia Code"/>
                      </a:endParaRPr>
                    </a:p>
                  </a:txBody>
                  <a:tcPr marT="45725" marB="45725" marR="91450" marL="91450" anchor="ctr"/>
                </a:tc>
              </a:tr>
              <a:tr h="344325">
                <a:tc>
                  <a:txBody>
                    <a:bodyPr/>
                    <a:lstStyle/>
                    <a:p>
                      <a:pPr indent="0" lvl="0" marL="0" marR="0" rtl="0" algn="l">
                        <a:spcBef>
                          <a:spcPts val="0"/>
                        </a:spcBef>
                        <a:spcAft>
                          <a:spcPts val="0"/>
                        </a:spcAft>
                        <a:buNone/>
                      </a:pPr>
                      <a:r>
                        <a:rPr lang="en-US" sz="1400">
                          <a:latin typeface="Cascadia Code"/>
                          <a:ea typeface="Cascadia Code"/>
                          <a:cs typeface="Cascadia Code"/>
                          <a:sym typeface="Cascadia Code"/>
                        </a:rPr>
                        <a:t>Right</a:t>
                      </a:r>
                      <a:endParaRPr sz="1400">
                        <a:latin typeface="Cascadia Code"/>
                        <a:ea typeface="Cascadia Code"/>
                        <a:cs typeface="Cascadia Code"/>
                        <a:sym typeface="Cascadia Code"/>
                      </a:endParaRPr>
                    </a:p>
                  </a:txBody>
                  <a:tcPr marT="0" marB="0" marR="0" marL="0" anchor="ctr"/>
                </a:tc>
                <a:tc>
                  <a:txBody>
                    <a:bodyPr/>
                    <a:lstStyle/>
                    <a:p>
                      <a:pPr indent="0" lvl="0" marL="0" marR="0" rtl="0" algn="l">
                        <a:spcBef>
                          <a:spcPts val="0"/>
                        </a:spcBef>
                        <a:spcAft>
                          <a:spcPts val="0"/>
                        </a:spcAft>
                        <a:buNone/>
                      </a:pPr>
                      <a:r>
                        <a:rPr lang="en-US" sz="1400">
                          <a:latin typeface="Cascadia Code"/>
                          <a:ea typeface="Cascadia Code"/>
                          <a:cs typeface="Cascadia Code"/>
                          <a:sym typeface="Cascadia Code"/>
                        </a:rPr>
                        <a:t>Rotates or shifts the drone to the right</a:t>
                      </a:r>
                      <a:endParaRPr sz="1400">
                        <a:latin typeface="Cascadia Code"/>
                        <a:ea typeface="Cascadia Code"/>
                        <a:cs typeface="Cascadia Code"/>
                        <a:sym typeface="Cascadia Code"/>
                      </a:endParaRPr>
                    </a:p>
                  </a:txBody>
                  <a:tcPr marT="0" marB="0" marR="0" marL="0" anchor="ctr"/>
                </a:tc>
                <a:tc>
                  <a:txBody>
                    <a:bodyPr/>
                    <a:lstStyle/>
                    <a:p>
                      <a:pPr indent="0" lvl="0" marL="0" marR="0" rtl="0" algn="l">
                        <a:spcBef>
                          <a:spcPts val="0"/>
                        </a:spcBef>
                        <a:spcAft>
                          <a:spcPts val="0"/>
                        </a:spcAft>
                        <a:buClr>
                          <a:schemeClr val="dk1"/>
                        </a:buClr>
                        <a:buSzPts val="2400"/>
                        <a:buFont typeface="Calibri"/>
                        <a:buNone/>
                      </a:pPr>
                      <a:r>
                        <a:t/>
                      </a:r>
                      <a:endParaRPr sz="2400">
                        <a:latin typeface="Cascadia Code"/>
                        <a:ea typeface="Cascadia Code"/>
                        <a:cs typeface="Cascadia Code"/>
                        <a:sym typeface="Cascadia Code"/>
                      </a:endParaRPr>
                    </a:p>
                  </a:txBody>
                  <a:tcPr marT="45725" marB="45725" marR="91450" marL="91450"/>
                </a:tc>
              </a:tr>
              <a:tr h="344325">
                <a:tc>
                  <a:txBody>
                    <a:bodyPr/>
                    <a:lstStyle/>
                    <a:p>
                      <a:pPr indent="0" lvl="0" marL="0" marR="0" rtl="0" algn="l">
                        <a:spcBef>
                          <a:spcPts val="0"/>
                        </a:spcBef>
                        <a:spcAft>
                          <a:spcPts val="0"/>
                        </a:spcAft>
                        <a:buNone/>
                      </a:pPr>
                      <a:r>
                        <a:rPr lang="en-US" sz="1400">
                          <a:latin typeface="Cascadia Code"/>
                          <a:ea typeface="Cascadia Code"/>
                          <a:cs typeface="Cascadia Code"/>
                          <a:sym typeface="Cascadia Code"/>
                        </a:rPr>
                        <a:t>Speed Up</a:t>
                      </a:r>
                      <a:endParaRPr sz="1400">
                        <a:latin typeface="Cascadia Code"/>
                        <a:ea typeface="Cascadia Code"/>
                        <a:cs typeface="Cascadia Code"/>
                        <a:sym typeface="Cascadia Code"/>
                      </a:endParaRPr>
                    </a:p>
                  </a:txBody>
                  <a:tcPr marT="0" marB="0" marR="0" marL="0" anchor="ctr"/>
                </a:tc>
                <a:tc>
                  <a:txBody>
                    <a:bodyPr/>
                    <a:lstStyle/>
                    <a:p>
                      <a:pPr indent="0" lvl="0" marL="0" marR="0" rtl="0" algn="l">
                        <a:spcBef>
                          <a:spcPts val="0"/>
                        </a:spcBef>
                        <a:spcAft>
                          <a:spcPts val="0"/>
                        </a:spcAft>
                        <a:buNone/>
                      </a:pPr>
                      <a:r>
                        <a:rPr lang="en-US" sz="1400">
                          <a:latin typeface="Cascadia Code"/>
                          <a:ea typeface="Cascadia Code"/>
                          <a:cs typeface="Cascadia Code"/>
                          <a:sym typeface="Cascadia Code"/>
                        </a:rPr>
                        <a:t>Increases the flying speed</a:t>
                      </a:r>
                      <a:endParaRPr sz="1400">
                        <a:latin typeface="Cascadia Code"/>
                        <a:ea typeface="Cascadia Code"/>
                        <a:cs typeface="Cascadia Code"/>
                        <a:sym typeface="Cascadia Code"/>
                      </a:endParaRPr>
                    </a:p>
                  </a:txBody>
                  <a:tcPr marT="0" marB="0" marR="0" marL="0" anchor="ctr"/>
                </a:tc>
                <a:tc>
                  <a:txBody>
                    <a:bodyPr/>
                    <a:lstStyle/>
                    <a:p>
                      <a:pPr indent="0" lvl="0" marL="0" marR="0" rtl="0" algn="l">
                        <a:spcBef>
                          <a:spcPts val="0"/>
                        </a:spcBef>
                        <a:spcAft>
                          <a:spcPts val="0"/>
                        </a:spcAft>
                        <a:buClr>
                          <a:schemeClr val="dk1"/>
                        </a:buClr>
                        <a:buSzPts val="2400"/>
                        <a:buFont typeface="Calibri"/>
                        <a:buNone/>
                      </a:pPr>
                      <a:r>
                        <a:t/>
                      </a:r>
                      <a:endParaRPr sz="2400">
                        <a:latin typeface="Cascadia Code"/>
                        <a:ea typeface="Cascadia Code"/>
                        <a:cs typeface="Cascadia Code"/>
                        <a:sym typeface="Cascadia Code"/>
                      </a:endParaRPr>
                    </a:p>
                  </a:txBody>
                  <a:tcPr marT="45725" marB="45725" marR="91450" marL="91450"/>
                </a:tc>
              </a:tr>
              <a:tr h="344325">
                <a:tc>
                  <a:txBody>
                    <a:bodyPr/>
                    <a:lstStyle/>
                    <a:p>
                      <a:pPr indent="0" lvl="0" marL="0" marR="0" rtl="0" algn="l">
                        <a:spcBef>
                          <a:spcPts val="0"/>
                        </a:spcBef>
                        <a:spcAft>
                          <a:spcPts val="0"/>
                        </a:spcAft>
                        <a:buNone/>
                      </a:pPr>
                      <a:r>
                        <a:rPr lang="en-US" sz="1400">
                          <a:latin typeface="Cascadia Code"/>
                          <a:ea typeface="Cascadia Code"/>
                          <a:cs typeface="Cascadia Code"/>
                          <a:sym typeface="Cascadia Code"/>
                        </a:rPr>
                        <a:t>Speed Down</a:t>
                      </a:r>
                      <a:endParaRPr sz="1400">
                        <a:latin typeface="Cascadia Code"/>
                        <a:ea typeface="Cascadia Code"/>
                        <a:cs typeface="Cascadia Code"/>
                        <a:sym typeface="Cascadia Code"/>
                      </a:endParaRPr>
                    </a:p>
                  </a:txBody>
                  <a:tcPr marT="0" marB="0" marR="0" marL="0" anchor="ctr"/>
                </a:tc>
                <a:tc>
                  <a:txBody>
                    <a:bodyPr/>
                    <a:lstStyle/>
                    <a:p>
                      <a:pPr indent="0" lvl="0" marL="0" marR="0" rtl="0" algn="l">
                        <a:spcBef>
                          <a:spcPts val="0"/>
                        </a:spcBef>
                        <a:spcAft>
                          <a:spcPts val="0"/>
                        </a:spcAft>
                        <a:buNone/>
                      </a:pPr>
                      <a:r>
                        <a:rPr lang="en-US" sz="1400">
                          <a:latin typeface="Cascadia Code"/>
                          <a:ea typeface="Cascadia Code"/>
                          <a:cs typeface="Cascadia Code"/>
                          <a:sym typeface="Cascadia Code"/>
                        </a:rPr>
                        <a:t>Decreases the flying speed</a:t>
                      </a:r>
                      <a:endParaRPr sz="1400">
                        <a:latin typeface="Cascadia Code"/>
                        <a:ea typeface="Cascadia Code"/>
                        <a:cs typeface="Cascadia Code"/>
                        <a:sym typeface="Cascadia Code"/>
                      </a:endParaRPr>
                    </a:p>
                  </a:txBody>
                  <a:tcPr marT="0" marB="0" marR="0" marL="0" anchor="ctr"/>
                </a:tc>
                <a:tc>
                  <a:txBody>
                    <a:bodyPr/>
                    <a:lstStyle/>
                    <a:p>
                      <a:pPr indent="0" lvl="0" marL="0" marR="0" rtl="0" algn="l">
                        <a:spcBef>
                          <a:spcPts val="0"/>
                        </a:spcBef>
                        <a:spcAft>
                          <a:spcPts val="0"/>
                        </a:spcAft>
                        <a:buClr>
                          <a:schemeClr val="dk1"/>
                        </a:buClr>
                        <a:buSzPts val="2400"/>
                        <a:buFont typeface="Calibri"/>
                        <a:buNone/>
                      </a:pPr>
                      <a:r>
                        <a:t/>
                      </a:r>
                      <a:endParaRPr sz="2400">
                        <a:latin typeface="Cascadia Code"/>
                        <a:ea typeface="Cascadia Code"/>
                        <a:cs typeface="Cascadia Code"/>
                        <a:sym typeface="Cascadia Code"/>
                      </a:endParaRPr>
                    </a:p>
                  </a:txBody>
                  <a:tcPr marT="45725" marB="45725" marR="91450" marL="91450"/>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4"/>
          <p:cNvSpPr txBox="1"/>
          <p:nvPr/>
        </p:nvSpPr>
        <p:spPr>
          <a:xfrm>
            <a:off x="5631110" y="393174"/>
            <a:ext cx="6094602" cy="2423795"/>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365F91"/>
              </a:buClr>
              <a:buSzPts val="2400"/>
              <a:buFont typeface="Cascadia Code"/>
              <a:buNone/>
            </a:pPr>
            <a:r>
              <a:rPr b="1" lang="en-US" sz="2400">
                <a:solidFill>
                  <a:srgbClr val="365F91"/>
                </a:solidFill>
                <a:latin typeface="Cascadia Code"/>
                <a:ea typeface="Cascadia Code"/>
                <a:cs typeface="Cascadia Code"/>
                <a:sym typeface="Cascadia Code"/>
              </a:rPr>
              <a:t>HC-05 Bluetooth Module</a:t>
            </a:r>
            <a:endParaRPr b="1" sz="2400">
              <a:solidFill>
                <a:srgbClr val="365F91"/>
              </a:solidFill>
              <a:latin typeface="Cascadia Code"/>
              <a:ea typeface="Cascadia Code"/>
              <a:cs typeface="Cascadia Code"/>
              <a:sym typeface="Cascadia Code"/>
            </a:endParaRPr>
          </a:p>
          <a:p>
            <a:pPr indent="-342900" lvl="0" marL="342900" marR="0" rtl="0" algn="l">
              <a:lnSpc>
                <a:spcPct val="115000"/>
              </a:lnSpc>
              <a:spcBef>
                <a:spcPts val="0"/>
              </a:spcBef>
              <a:spcAft>
                <a:spcPts val="0"/>
              </a:spcAft>
              <a:buClr>
                <a:schemeClr val="dk1"/>
              </a:buClr>
              <a:buSzPts val="1800"/>
              <a:buFont typeface="Noto Sans Symbols"/>
              <a:buChar char="∙"/>
            </a:pPr>
            <a:r>
              <a:rPr lang="en-US" sz="1800">
                <a:solidFill>
                  <a:schemeClr val="dk1"/>
                </a:solidFill>
                <a:latin typeface="Cascadia Code"/>
                <a:ea typeface="Cascadia Code"/>
                <a:cs typeface="Cascadia Code"/>
                <a:sym typeface="Cascadia Code"/>
              </a:rPr>
              <a:t>- Enables wireless communication with the mobile phone.</a:t>
            </a:r>
            <a:endParaRPr sz="1800">
              <a:solidFill>
                <a:schemeClr val="dk1"/>
              </a:solidFill>
              <a:latin typeface="Cascadia Code"/>
              <a:ea typeface="Cascadia Code"/>
              <a:cs typeface="Cascadia Code"/>
              <a:sym typeface="Cascadia Code"/>
            </a:endParaRPr>
          </a:p>
          <a:p>
            <a:pPr indent="-342900" lvl="0" marL="342900" marR="0" rtl="0" algn="l">
              <a:lnSpc>
                <a:spcPct val="115000"/>
              </a:lnSpc>
              <a:spcBef>
                <a:spcPts val="0"/>
              </a:spcBef>
              <a:spcAft>
                <a:spcPts val="0"/>
              </a:spcAft>
              <a:buClr>
                <a:schemeClr val="dk1"/>
              </a:buClr>
              <a:buSzPts val="1800"/>
              <a:buFont typeface="Noto Sans Symbols"/>
              <a:buChar char="∙"/>
            </a:pPr>
            <a:r>
              <a:rPr lang="en-US" sz="1800">
                <a:solidFill>
                  <a:schemeClr val="dk1"/>
                </a:solidFill>
                <a:latin typeface="Cascadia Code"/>
                <a:ea typeface="Cascadia Code"/>
                <a:cs typeface="Cascadia Code"/>
                <a:sym typeface="Cascadia Code"/>
              </a:rPr>
              <a:t>- Connected via Software Serial on pins 2 (RX) and 3 (TX).</a:t>
            </a:r>
            <a:endParaRPr sz="1800">
              <a:solidFill>
                <a:schemeClr val="dk1"/>
              </a:solidFill>
              <a:latin typeface="Cascadia Code"/>
              <a:ea typeface="Cascadia Code"/>
              <a:cs typeface="Cascadia Code"/>
              <a:sym typeface="Cascadia Code"/>
            </a:endParaRPr>
          </a:p>
          <a:p>
            <a:pPr indent="-342900" lvl="0" marL="342900" marR="0" rtl="0" algn="l">
              <a:lnSpc>
                <a:spcPct val="115000"/>
              </a:lnSpc>
              <a:spcBef>
                <a:spcPts val="0"/>
              </a:spcBef>
              <a:spcAft>
                <a:spcPts val="0"/>
              </a:spcAft>
              <a:buClr>
                <a:schemeClr val="dk1"/>
              </a:buClr>
              <a:buSzPts val="1800"/>
              <a:buFont typeface="Noto Sans Symbols"/>
              <a:buChar char="∙"/>
            </a:pPr>
            <a:r>
              <a:rPr lang="en-US" sz="1800">
                <a:solidFill>
                  <a:schemeClr val="dk1"/>
                </a:solidFill>
                <a:latin typeface="Cascadia Code"/>
                <a:ea typeface="Cascadia Code"/>
                <a:cs typeface="Cascadia Code"/>
                <a:sym typeface="Cascadia Code"/>
              </a:rPr>
              <a:t>- Receives control commands from app buttons (e.g., F, B, L, R).</a:t>
            </a:r>
            <a:endParaRPr sz="1800">
              <a:solidFill>
                <a:schemeClr val="dk1"/>
              </a:solidFill>
              <a:latin typeface="Cascadia Code"/>
              <a:ea typeface="Cascadia Code"/>
              <a:cs typeface="Cascadia Code"/>
              <a:sym typeface="Cascadia Code"/>
            </a:endParaRPr>
          </a:p>
        </p:txBody>
      </p:sp>
      <p:pic>
        <p:nvPicPr>
          <p:cNvPr id="166" name="Google Shape;166;p14"/>
          <p:cNvPicPr preferRelativeResize="0"/>
          <p:nvPr/>
        </p:nvPicPr>
        <p:blipFill rotWithShape="1">
          <a:blip r:embed="rId3">
            <a:alphaModFix/>
          </a:blip>
          <a:srcRect b="0" l="0" r="0" t="0"/>
          <a:stretch/>
        </p:blipFill>
        <p:spPr>
          <a:xfrm>
            <a:off x="776840" y="71061"/>
            <a:ext cx="3018784" cy="3018784"/>
          </a:xfrm>
          <a:prstGeom prst="rect">
            <a:avLst/>
          </a:prstGeom>
          <a:noFill/>
          <a:ln>
            <a:noFill/>
          </a:ln>
        </p:spPr>
      </p:pic>
      <p:pic>
        <p:nvPicPr>
          <p:cNvPr id="167" name="Google Shape;167;p14"/>
          <p:cNvPicPr preferRelativeResize="0"/>
          <p:nvPr/>
        </p:nvPicPr>
        <p:blipFill rotWithShape="1">
          <a:blip r:embed="rId4">
            <a:alphaModFix/>
          </a:blip>
          <a:srcRect b="0" l="0" r="0" t="0"/>
          <a:stretch/>
        </p:blipFill>
        <p:spPr>
          <a:xfrm>
            <a:off x="776840" y="3429000"/>
            <a:ext cx="5942034" cy="2514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5"/>
          <p:cNvSpPr txBox="1"/>
          <p:nvPr/>
        </p:nvSpPr>
        <p:spPr>
          <a:xfrm>
            <a:off x="6226729" y="510504"/>
            <a:ext cx="6094602" cy="1787525"/>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365F91"/>
              </a:buClr>
              <a:buSzPts val="2400"/>
              <a:buFont typeface="Cascadia Code"/>
              <a:buNone/>
            </a:pPr>
            <a:r>
              <a:rPr b="1" lang="en-US" sz="2400">
                <a:solidFill>
                  <a:srgbClr val="365F91"/>
                </a:solidFill>
                <a:latin typeface="Cascadia Code"/>
                <a:ea typeface="Cascadia Code"/>
                <a:cs typeface="Cascadia Code"/>
                <a:sym typeface="Cascadia Code"/>
              </a:rPr>
              <a:t>Arduino Uno</a:t>
            </a:r>
            <a:endParaRPr b="1" sz="2400">
              <a:solidFill>
                <a:srgbClr val="365F91"/>
              </a:solidFill>
              <a:latin typeface="Cascadia Code"/>
              <a:ea typeface="Cascadia Code"/>
              <a:cs typeface="Cascadia Code"/>
              <a:sym typeface="Cascadia Code"/>
            </a:endParaRPr>
          </a:p>
          <a:p>
            <a:pPr indent="-342900" lvl="0" marL="342900" marR="0" rtl="0" algn="l">
              <a:lnSpc>
                <a:spcPct val="115000"/>
              </a:lnSpc>
              <a:spcBef>
                <a:spcPts val="0"/>
              </a:spcBef>
              <a:spcAft>
                <a:spcPts val="0"/>
              </a:spcAft>
              <a:buClr>
                <a:schemeClr val="dk1"/>
              </a:buClr>
              <a:buSzPts val="1800"/>
              <a:buFont typeface="Noto Sans Symbols"/>
              <a:buChar char="∙"/>
            </a:pPr>
            <a:r>
              <a:rPr lang="en-US" sz="1800">
                <a:solidFill>
                  <a:schemeClr val="dk1"/>
                </a:solidFill>
                <a:latin typeface="Cascadia Code"/>
                <a:ea typeface="Cascadia Code"/>
                <a:cs typeface="Cascadia Code"/>
                <a:sym typeface="Cascadia Code"/>
              </a:rPr>
              <a:t>- Microcontroller: ATmega328P</a:t>
            </a:r>
            <a:endParaRPr sz="1800">
              <a:solidFill>
                <a:schemeClr val="dk1"/>
              </a:solidFill>
              <a:latin typeface="Cascadia Code"/>
              <a:ea typeface="Cascadia Code"/>
              <a:cs typeface="Cascadia Code"/>
              <a:sym typeface="Cascadia Code"/>
            </a:endParaRPr>
          </a:p>
          <a:p>
            <a:pPr indent="-342900" lvl="0" marL="342900" marR="0" rtl="0" algn="l">
              <a:lnSpc>
                <a:spcPct val="115000"/>
              </a:lnSpc>
              <a:spcBef>
                <a:spcPts val="0"/>
              </a:spcBef>
              <a:spcAft>
                <a:spcPts val="0"/>
              </a:spcAft>
              <a:buClr>
                <a:schemeClr val="dk1"/>
              </a:buClr>
              <a:buSzPts val="1800"/>
              <a:buFont typeface="Noto Sans Symbols"/>
              <a:buChar char="∙"/>
            </a:pPr>
            <a:r>
              <a:rPr lang="en-US" sz="1800">
                <a:solidFill>
                  <a:schemeClr val="dk1"/>
                </a:solidFill>
                <a:latin typeface="Cascadia Code"/>
                <a:ea typeface="Cascadia Code"/>
                <a:cs typeface="Cascadia Code"/>
                <a:sym typeface="Cascadia Code"/>
              </a:rPr>
              <a:t>- Acts as the brain of the drone</a:t>
            </a:r>
            <a:endParaRPr sz="1800">
              <a:solidFill>
                <a:schemeClr val="dk1"/>
              </a:solidFill>
              <a:latin typeface="Cascadia Code"/>
              <a:ea typeface="Cascadia Code"/>
              <a:cs typeface="Cascadia Code"/>
              <a:sym typeface="Cascadia Code"/>
            </a:endParaRPr>
          </a:p>
          <a:p>
            <a:pPr indent="-342900" lvl="0" marL="342900" marR="0" rtl="0" algn="l">
              <a:lnSpc>
                <a:spcPct val="115000"/>
              </a:lnSpc>
              <a:spcBef>
                <a:spcPts val="0"/>
              </a:spcBef>
              <a:spcAft>
                <a:spcPts val="0"/>
              </a:spcAft>
              <a:buClr>
                <a:schemeClr val="dk1"/>
              </a:buClr>
              <a:buSzPts val="1800"/>
              <a:buFont typeface="Noto Sans Symbols"/>
              <a:buChar char="∙"/>
            </a:pPr>
            <a:r>
              <a:rPr lang="en-US" sz="1800">
                <a:solidFill>
                  <a:schemeClr val="dk1"/>
                </a:solidFill>
                <a:latin typeface="Cascadia Code"/>
                <a:ea typeface="Cascadia Code"/>
                <a:cs typeface="Cascadia Code"/>
                <a:sym typeface="Cascadia Code"/>
              </a:rPr>
              <a:t>- Controls motor speed via PWM</a:t>
            </a:r>
            <a:endParaRPr sz="1800">
              <a:solidFill>
                <a:schemeClr val="dk1"/>
              </a:solidFill>
              <a:latin typeface="Cascadia Code"/>
              <a:ea typeface="Cascadia Code"/>
              <a:cs typeface="Cascadia Code"/>
              <a:sym typeface="Cascadia Code"/>
            </a:endParaRPr>
          </a:p>
          <a:p>
            <a:pPr indent="-342900" lvl="0" marL="342900" marR="0" rtl="0" algn="l">
              <a:lnSpc>
                <a:spcPct val="115000"/>
              </a:lnSpc>
              <a:spcBef>
                <a:spcPts val="0"/>
              </a:spcBef>
              <a:spcAft>
                <a:spcPts val="0"/>
              </a:spcAft>
              <a:buClr>
                <a:schemeClr val="dk1"/>
              </a:buClr>
              <a:buSzPts val="1800"/>
              <a:buFont typeface="Noto Sans Symbols"/>
              <a:buChar char="∙"/>
            </a:pPr>
            <a:r>
              <a:rPr lang="en-US" sz="1800">
                <a:solidFill>
                  <a:schemeClr val="dk1"/>
                </a:solidFill>
                <a:latin typeface="Cascadia Code"/>
                <a:ea typeface="Cascadia Code"/>
                <a:cs typeface="Cascadia Code"/>
                <a:sym typeface="Cascadia Code"/>
              </a:rPr>
              <a:t>- Interfaces with MPU6050 and Bluetooth</a:t>
            </a:r>
            <a:endParaRPr sz="1800">
              <a:solidFill>
                <a:schemeClr val="dk1"/>
              </a:solidFill>
              <a:latin typeface="Cascadia Code"/>
              <a:ea typeface="Cascadia Code"/>
              <a:cs typeface="Cascadia Code"/>
              <a:sym typeface="Cascadia Code"/>
            </a:endParaRPr>
          </a:p>
        </p:txBody>
      </p:sp>
      <p:pic>
        <p:nvPicPr>
          <p:cNvPr descr="Buy Arduino Uno Atmega328P CH340G Development Board Online|Robu" id="173" name="Google Shape;173;p15"/>
          <p:cNvPicPr preferRelativeResize="0"/>
          <p:nvPr/>
        </p:nvPicPr>
        <p:blipFill rotWithShape="1">
          <a:blip r:embed="rId3">
            <a:alphaModFix/>
          </a:blip>
          <a:srcRect b="0" l="0" r="0" t="0"/>
          <a:stretch/>
        </p:blipFill>
        <p:spPr>
          <a:xfrm>
            <a:off x="305585" y="356618"/>
            <a:ext cx="5390539" cy="539053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6"/>
          <p:cNvSpPr txBox="1"/>
          <p:nvPr/>
        </p:nvSpPr>
        <p:spPr>
          <a:xfrm>
            <a:off x="5673055" y="1139562"/>
            <a:ext cx="6094602" cy="2423795"/>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365F91"/>
              </a:buClr>
              <a:buSzPts val="2400"/>
              <a:buFont typeface="Cascadia Code"/>
              <a:buNone/>
            </a:pPr>
            <a:r>
              <a:rPr b="1" lang="en-US" sz="2400">
                <a:solidFill>
                  <a:srgbClr val="365F91"/>
                </a:solidFill>
                <a:latin typeface="Cascadia Code"/>
                <a:ea typeface="Cascadia Code"/>
                <a:cs typeface="Cascadia Code"/>
                <a:sym typeface="Cascadia Code"/>
              </a:rPr>
              <a:t>ESCs and Motors</a:t>
            </a:r>
            <a:endParaRPr b="1" sz="2400">
              <a:solidFill>
                <a:srgbClr val="365F91"/>
              </a:solidFill>
              <a:latin typeface="Cascadia Code"/>
              <a:ea typeface="Cascadia Code"/>
              <a:cs typeface="Cascadia Code"/>
              <a:sym typeface="Cascadia Code"/>
            </a:endParaRPr>
          </a:p>
          <a:p>
            <a:pPr indent="-342900" lvl="0" marL="342900" marR="0" rtl="0" algn="l">
              <a:lnSpc>
                <a:spcPct val="115000"/>
              </a:lnSpc>
              <a:spcBef>
                <a:spcPts val="0"/>
              </a:spcBef>
              <a:spcAft>
                <a:spcPts val="0"/>
              </a:spcAft>
              <a:buClr>
                <a:schemeClr val="dk1"/>
              </a:buClr>
              <a:buSzPts val="1800"/>
              <a:buFont typeface="Noto Sans Symbols"/>
              <a:buChar char="∙"/>
            </a:pPr>
            <a:r>
              <a:rPr lang="en-US" sz="1800">
                <a:solidFill>
                  <a:schemeClr val="dk1"/>
                </a:solidFill>
                <a:latin typeface="Cascadia Code"/>
                <a:ea typeface="Cascadia Code"/>
                <a:cs typeface="Cascadia Code"/>
                <a:sym typeface="Cascadia Code"/>
              </a:rPr>
              <a:t>- ESCs control the brushless motors via PWM signals.</a:t>
            </a:r>
            <a:endParaRPr sz="1800">
              <a:solidFill>
                <a:schemeClr val="dk1"/>
              </a:solidFill>
              <a:latin typeface="Cascadia Code"/>
              <a:ea typeface="Cascadia Code"/>
              <a:cs typeface="Cascadia Code"/>
              <a:sym typeface="Cascadia Code"/>
            </a:endParaRPr>
          </a:p>
          <a:p>
            <a:pPr indent="-342900" lvl="0" marL="342900" marR="0" rtl="0" algn="l">
              <a:lnSpc>
                <a:spcPct val="115000"/>
              </a:lnSpc>
              <a:spcBef>
                <a:spcPts val="0"/>
              </a:spcBef>
              <a:spcAft>
                <a:spcPts val="0"/>
              </a:spcAft>
              <a:buClr>
                <a:schemeClr val="dk1"/>
              </a:buClr>
              <a:buSzPts val="1800"/>
              <a:buFont typeface="Noto Sans Symbols"/>
              <a:buChar char="∙"/>
            </a:pPr>
            <a:r>
              <a:rPr lang="en-US" sz="1800">
                <a:solidFill>
                  <a:schemeClr val="dk1"/>
                </a:solidFill>
                <a:latin typeface="Cascadia Code"/>
                <a:ea typeface="Cascadia Code"/>
                <a:cs typeface="Cascadia Code"/>
                <a:sym typeface="Cascadia Code"/>
              </a:rPr>
              <a:t>- Motors are positioned in an “X” configuration.</a:t>
            </a:r>
            <a:endParaRPr sz="1800">
              <a:solidFill>
                <a:schemeClr val="dk1"/>
              </a:solidFill>
              <a:latin typeface="Cascadia Code"/>
              <a:ea typeface="Cascadia Code"/>
              <a:cs typeface="Cascadia Code"/>
              <a:sym typeface="Cascadia Code"/>
            </a:endParaRPr>
          </a:p>
          <a:p>
            <a:pPr indent="-342900" lvl="0" marL="342900" marR="0" rtl="0" algn="l">
              <a:lnSpc>
                <a:spcPct val="115000"/>
              </a:lnSpc>
              <a:spcBef>
                <a:spcPts val="0"/>
              </a:spcBef>
              <a:spcAft>
                <a:spcPts val="0"/>
              </a:spcAft>
              <a:buClr>
                <a:schemeClr val="dk1"/>
              </a:buClr>
              <a:buSzPts val="1800"/>
              <a:buFont typeface="Noto Sans Symbols"/>
              <a:buChar char="∙"/>
            </a:pPr>
            <a:r>
              <a:rPr lang="en-US" sz="1800">
                <a:solidFill>
                  <a:schemeClr val="dk1"/>
                </a:solidFill>
                <a:latin typeface="Cascadia Code"/>
                <a:ea typeface="Cascadia Code"/>
                <a:cs typeface="Cascadia Code"/>
                <a:sym typeface="Cascadia Code"/>
              </a:rPr>
              <a:t>- Each motor is connected to a dedicated ESC.</a:t>
            </a:r>
            <a:endParaRPr sz="1800">
              <a:solidFill>
                <a:schemeClr val="dk1"/>
              </a:solidFill>
              <a:latin typeface="Cascadia Code"/>
              <a:ea typeface="Cascadia Code"/>
              <a:cs typeface="Cascadia Code"/>
              <a:sym typeface="Cascadia Code"/>
            </a:endParaRPr>
          </a:p>
        </p:txBody>
      </p:sp>
      <p:pic>
        <p:nvPicPr>
          <p:cNvPr id="179" name="Google Shape;179;p16"/>
          <p:cNvPicPr preferRelativeResize="0"/>
          <p:nvPr/>
        </p:nvPicPr>
        <p:blipFill rotWithShape="1">
          <a:blip r:embed="rId3">
            <a:alphaModFix/>
          </a:blip>
          <a:srcRect b="0" l="0" r="0" t="0"/>
          <a:stretch/>
        </p:blipFill>
        <p:spPr>
          <a:xfrm>
            <a:off x="636864" y="679508"/>
            <a:ext cx="3212983" cy="321298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7"/>
          <p:cNvSpPr txBox="1"/>
          <p:nvPr/>
        </p:nvSpPr>
        <p:spPr>
          <a:xfrm>
            <a:off x="6503546" y="550235"/>
            <a:ext cx="5130561" cy="2423795"/>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365F91"/>
              </a:buClr>
              <a:buSzPts val="2400"/>
              <a:buFont typeface="Cascadia Code"/>
              <a:buNone/>
            </a:pPr>
            <a:r>
              <a:rPr b="1" lang="en-US" sz="2400">
                <a:solidFill>
                  <a:srgbClr val="365F91"/>
                </a:solidFill>
                <a:latin typeface="Cascadia Code"/>
                <a:ea typeface="Cascadia Code"/>
                <a:cs typeface="Cascadia Code"/>
                <a:sym typeface="Cascadia Code"/>
              </a:rPr>
              <a:t>Arduino Code Overview</a:t>
            </a:r>
            <a:endParaRPr b="1" sz="2400">
              <a:solidFill>
                <a:srgbClr val="365F91"/>
              </a:solidFill>
              <a:latin typeface="Cascadia Code"/>
              <a:ea typeface="Cascadia Code"/>
              <a:cs typeface="Cascadia Code"/>
              <a:sym typeface="Cascadia Code"/>
            </a:endParaRPr>
          </a:p>
          <a:p>
            <a:pPr indent="-342900" lvl="0" marL="342900" marR="0" rtl="0" algn="l">
              <a:lnSpc>
                <a:spcPct val="115000"/>
              </a:lnSpc>
              <a:spcBef>
                <a:spcPts val="0"/>
              </a:spcBef>
              <a:spcAft>
                <a:spcPts val="0"/>
              </a:spcAft>
              <a:buClr>
                <a:schemeClr val="dk1"/>
              </a:buClr>
              <a:buSzPts val="1800"/>
              <a:buFont typeface="Noto Sans Symbols"/>
              <a:buChar char="∙"/>
            </a:pPr>
            <a:r>
              <a:rPr lang="en-US" sz="1800">
                <a:solidFill>
                  <a:schemeClr val="dk1"/>
                </a:solidFill>
                <a:latin typeface="Cascadia Code"/>
                <a:ea typeface="Cascadia Code"/>
                <a:cs typeface="Cascadia Code"/>
                <a:sym typeface="Cascadia Code"/>
              </a:rPr>
              <a:t>- Includes setup for ESCs, MPU6050, and Bluetooth.</a:t>
            </a:r>
            <a:endParaRPr sz="1800">
              <a:solidFill>
                <a:schemeClr val="dk1"/>
              </a:solidFill>
              <a:latin typeface="Cascadia Code"/>
              <a:ea typeface="Cascadia Code"/>
              <a:cs typeface="Cascadia Code"/>
              <a:sym typeface="Cascadia Code"/>
            </a:endParaRPr>
          </a:p>
          <a:p>
            <a:pPr indent="-342900" lvl="0" marL="342900" marR="0" rtl="0" algn="l">
              <a:lnSpc>
                <a:spcPct val="115000"/>
              </a:lnSpc>
              <a:spcBef>
                <a:spcPts val="0"/>
              </a:spcBef>
              <a:spcAft>
                <a:spcPts val="0"/>
              </a:spcAft>
              <a:buClr>
                <a:schemeClr val="dk1"/>
              </a:buClr>
              <a:buSzPts val="1800"/>
              <a:buFont typeface="Noto Sans Symbols"/>
              <a:buChar char="∙"/>
            </a:pPr>
            <a:r>
              <a:rPr lang="en-US" sz="1800">
                <a:solidFill>
                  <a:schemeClr val="dk1"/>
                </a:solidFill>
                <a:latin typeface="Cascadia Code"/>
                <a:ea typeface="Cascadia Code"/>
                <a:cs typeface="Cascadia Code"/>
                <a:sym typeface="Cascadia Code"/>
              </a:rPr>
              <a:t>- loop() reads commands and sensor data.</a:t>
            </a:r>
            <a:endParaRPr sz="1800">
              <a:solidFill>
                <a:schemeClr val="dk1"/>
              </a:solidFill>
              <a:latin typeface="Cascadia Code"/>
              <a:ea typeface="Cascadia Code"/>
              <a:cs typeface="Cascadia Code"/>
              <a:sym typeface="Cascadia Code"/>
            </a:endParaRPr>
          </a:p>
          <a:p>
            <a:pPr indent="-342900" lvl="0" marL="342900" marR="0" rtl="0" algn="l">
              <a:lnSpc>
                <a:spcPct val="115000"/>
              </a:lnSpc>
              <a:spcBef>
                <a:spcPts val="0"/>
              </a:spcBef>
              <a:spcAft>
                <a:spcPts val="0"/>
              </a:spcAft>
              <a:buClr>
                <a:schemeClr val="dk1"/>
              </a:buClr>
              <a:buSzPts val="1800"/>
              <a:buFont typeface="Noto Sans Symbols"/>
              <a:buChar char="∙"/>
            </a:pPr>
            <a:r>
              <a:rPr lang="en-US" sz="1800">
                <a:solidFill>
                  <a:schemeClr val="dk1"/>
                </a:solidFill>
                <a:latin typeface="Cascadia Code"/>
                <a:ea typeface="Cascadia Code"/>
                <a:cs typeface="Cascadia Code"/>
                <a:sym typeface="Cascadia Code"/>
              </a:rPr>
              <a:t>- Motor speeds adjusted in real-time.</a:t>
            </a:r>
            <a:endParaRPr sz="1800">
              <a:solidFill>
                <a:schemeClr val="dk1"/>
              </a:solidFill>
              <a:latin typeface="Cascadia Code"/>
              <a:ea typeface="Cascadia Code"/>
              <a:cs typeface="Cascadia Code"/>
              <a:sym typeface="Cascadia Code"/>
            </a:endParaRPr>
          </a:p>
        </p:txBody>
      </p:sp>
      <p:pic>
        <p:nvPicPr>
          <p:cNvPr id="185" name="Google Shape;185;p17"/>
          <p:cNvPicPr preferRelativeResize="0"/>
          <p:nvPr/>
        </p:nvPicPr>
        <p:blipFill rotWithShape="1">
          <a:blip r:embed="rId3">
            <a:alphaModFix/>
          </a:blip>
          <a:srcRect b="0" l="0" r="0" t="0"/>
          <a:stretch/>
        </p:blipFill>
        <p:spPr>
          <a:xfrm>
            <a:off x="130760" y="157788"/>
            <a:ext cx="4290238" cy="2854958"/>
          </a:xfrm>
          <a:prstGeom prst="rect">
            <a:avLst/>
          </a:prstGeom>
          <a:noFill/>
          <a:ln>
            <a:noFill/>
          </a:ln>
        </p:spPr>
      </p:pic>
      <p:pic>
        <p:nvPicPr>
          <p:cNvPr descr="Free Coding on Laptop Image | Download ..." id="186" name="Google Shape;186;p17"/>
          <p:cNvPicPr preferRelativeResize="0"/>
          <p:nvPr/>
        </p:nvPicPr>
        <p:blipFill rotWithShape="1">
          <a:blip r:embed="rId4">
            <a:alphaModFix/>
          </a:blip>
          <a:srcRect b="0" l="0" r="0" t="0"/>
          <a:stretch/>
        </p:blipFill>
        <p:spPr>
          <a:xfrm>
            <a:off x="1674741" y="3429000"/>
            <a:ext cx="5492514" cy="314386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8"/>
          <p:cNvSpPr txBox="1"/>
          <p:nvPr/>
        </p:nvSpPr>
        <p:spPr>
          <a:xfrm>
            <a:off x="5627370" y="644525"/>
            <a:ext cx="7289800" cy="1787525"/>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365F91"/>
              </a:buClr>
              <a:buSzPts val="2400"/>
              <a:buFont typeface="Cascadia Code"/>
              <a:buNone/>
            </a:pPr>
            <a:r>
              <a:rPr b="1" lang="en-US" sz="2400">
                <a:solidFill>
                  <a:srgbClr val="365F91"/>
                </a:solidFill>
                <a:latin typeface="Cascadia Code"/>
                <a:ea typeface="Cascadia Code"/>
                <a:cs typeface="Cascadia Code"/>
                <a:sym typeface="Cascadia Code"/>
              </a:rPr>
              <a:t>Challenges Faced</a:t>
            </a:r>
            <a:endParaRPr b="1" sz="2400">
              <a:solidFill>
                <a:srgbClr val="365F91"/>
              </a:solidFill>
              <a:latin typeface="Cascadia Code"/>
              <a:ea typeface="Cascadia Code"/>
              <a:cs typeface="Cascadia Code"/>
              <a:sym typeface="Cascadia Code"/>
            </a:endParaRPr>
          </a:p>
          <a:p>
            <a:pPr indent="-342900" lvl="0" marL="342900" marR="0" rtl="0" algn="l">
              <a:lnSpc>
                <a:spcPct val="115000"/>
              </a:lnSpc>
              <a:spcBef>
                <a:spcPts val="0"/>
              </a:spcBef>
              <a:spcAft>
                <a:spcPts val="0"/>
              </a:spcAft>
              <a:buClr>
                <a:schemeClr val="dk1"/>
              </a:buClr>
              <a:buSzPts val="1800"/>
              <a:buFont typeface="Noto Sans Symbols"/>
              <a:buChar char="∙"/>
            </a:pPr>
            <a:r>
              <a:rPr lang="en-US" sz="1800">
                <a:solidFill>
                  <a:schemeClr val="dk1"/>
                </a:solidFill>
                <a:latin typeface="Cascadia Code"/>
                <a:ea typeface="Cascadia Code"/>
                <a:cs typeface="Cascadia Code"/>
                <a:sym typeface="Cascadia Code"/>
              </a:rPr>
              <a:t>- Balancing all 4 motors equally</a:t>
            </a:r>
            <a:endParaRPr sz="1800">
              <a:solidFill>
                <a:schemeClr val="dk1"/>
              </a:solidFill>
              <a:latin typeface="Cascadia Code"/>
              <a:ea typeface="Cascadia Code"/>
              <a:cs typeface="Cascadia Code"/>
              <a:sym typeface="Cascadia Code"/>
            </a:endParaRPr>
          </a:p>
          <a:p>
            <a:pPr indent="-342900" lvl="0" marL="342900" marR="0" rtl="0" algn="l">
              <a:lnSpc>
                <a:spcPct val="115000"/>
              </a:lnSpc>
              <a:spcBef>
                <a:spcPts val="0"/>
              </a:spcBef>
              <a:spcAft>
                <a:spcPts val="0"/>
              </a:spcAft>
              <a:buClr>
                <a:schemeClr val="dk1"/>
              </a:buClr>
              <a:buSzPts val="1800"/>
              <a:buFont typeface="Noto Sans Symbols"/>
              <a:buChar char="∙"/>
            </a:pPr>
            <a:r>
              <a:rPr lang="en-US" sz="1800">
                <a:solidFill>
                  <a:schemeClr val="dk1"/>
                </a:solidFill>
                <a:latin typeface="Cascadia Code"/>
                <a:ea typeface="Cascadia Code"/>
                <a:cs typeface="Cascadia Code"/>
                <a:sym typeface="Cascadia Code"/>
              </a:rPr>
              <a:t>- Reading and using MPU6050 data correctly</a:t>
            </a:r>
            <a:endParaRPr sz="1800">
              <a:solidFill>
                <a:schemeClr val="dk1"/>
              </a:solidFill>
              <a:latin typeface="Cascadia Code"/>
              <a:ea typeface="Cascadia Code"/>
              <a:cs typeface="Cascadia Code"/>
              <a:sym typeface="Cascadia Code"/>
            </a:endParaRPr>
          </a:p>
          <a:p>
            <a:pPr indent="-342900" lvl="0" marL="342900" marR="0" rtl="0" algn="l">
              <a:lnSpc>
                <a:spcPct val="115000"/>
              </a:lnSpc>
              <a:spcBef>
                <a:spcPts val="0"/>
              </a:spcBef>
              <a:spcAft>
                <a:spcPts val="0"/>
              </a:spcAft>
              <a:buClr>
                <a:schemeClr val="dk1"/>
              </a:buClr>
              <a:buSzPts val="1800"/>
              <a:buFont typeface="Noto Sans Symbols"/>
              <a:buChar char="∙"/>
            </a:pPr>
            <a:r>
              <a:rPr lang="en-US" sz="1800">
                <a:solidFill>
                  <a:schemeClr val="dk1"/>
                </a:solidFill>
                <a:latin typeface="Cascadia Code"/>
                <a:ea typeface="Cascadia Code"/>
                <a:cs typeface="Cascadia Code"/>
                <a:sym typeface="Cascadia Code"/>
              </a:rPr>
              <a:t>- Tuning stabilization for real-time response</a:t>
            </a:r>
            <a:endParaRPr sz="1800">
              <a:solidFill>
                <a:schemeClr val="dk1"/>
              </a:solidFill>
              <a:latin typeface="Cascadia Code"/>
              <a:ea typeface="Cascadia Code"/>
              <a:cs typeface="Cascadia Code"/>
              <a:sym typeface="Cascadia Code"/>
            </a:endParaRPr>
          </a:p>
          <a:p>
            <a:pPr indent="-342900" lvl="0" marL="342900" marR="0" rtl="0" algn="l">
              <a:lnSpc>
                <a:spcPct val="115000"/>
              </a:lnSpc>
              <a:spcBef>
                <a:spcPts val="0"/>
              </a:spcBef>
              <a:spcAft>
                <a:spcPts val="0"/>
              </a:spcAft>
              <a:buClr>
                <a:schemeClr val="dk1"/>
              </a:buClr>
              <a:buSzPts val="1800"/>
              <a:buFont typeface="Noto Sans Symbols"/>
              <a:buChar char="∙"/>
            </a:pPr>
            <a:r>
              <a:rPr lang="en-US" sz="1800">
                <a:solidFill>
                  <a:schemeClr val="dk1"/>
                </a:solidFill>
                <a:latin typeface="Cascadia Code"/>
                <a:ea typeface="Cascadia Code"/>
                <a:cs typeface="Cascadia Code"/>
                <a:sym typeface="Cascadia Code"/>
              </a:rPr>
              <a:t>- Reliable Bluetooth command reception</a:t>
            </a:r>
            <a:endParaRPr sz="1800">
              <a:solidFill>
                <a:schemeClr val="dk1"/>
              </a:solidFill>
              <a:latin typeface="Cascadia Code"/>
              <a:ea typeface="Cascadia Code"/>
              <a:cs typeface="Cascadia Code"/>
              <a:sym typeface="Cascadia Code"/>
            </a:endParaRPr>
          </a:p>
        </p:txBody>
      </p:sp>
      <p:pic>
        <p:nvPicPr>
          <p:cNvPr descr="Birds flee when drones fly – Good Fruit ..." id="192" name="Google Shape;192;p18"/>
          <p:cNvPicPr preferRelativeResize="0"/>
          <p:nvPr/>
        </p:nvPicPr>
        <p:blipFill rotWithShape="1">
          <a:blip r:embed="rId3">
            <a:alphaModFix/>
          </a:blip>
          <a:srcRect b="0" l="0" r="0" t="0"/>
          <a:stretch/>
        </p:blipFill>
        <p:spPr>
          <a:xfrm>
            <a:off x="374359" y="644728"/>
            <a:ext cx="4027954" cy="2313352"/>
          </a:xfrm>
          <a:prstGeom prst="rect">
            <a:avLst/>
          </a:prstGeom>
          <a:noFill/>
          <a:ln>
            <a:noFill/>
          </a:ln>
        </p:spPr>
      </p:pic>
      <p:pic>
        <p:nvPicPr>
          <p:cNvPr id="193" name="Google Shape;193;p18"/>
          <p:cNvPicPr preferRelativeResize="0"/>
          <p:nvPr/>
        </p:nvPicPr>
        <p:blipFill rotWithShape="1">
          <a:blip r:embed="rId4">
            <a:alphaModFix/>
          </a:blip>
          <a:srcRect b="0" l="0" r="0" t="0"/>
          <a:stretch/>
        </p:blipFill>
        <p:spPr>
          <a:xfrm>
            <a:off x="2997666" y="3197255"/>
            <a:ext cx="3939288" cy="301601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9"/>
          <p:cNvSpPr/>
          <p:nvPr/>
        </p:nvSpPr>
        <p:spPr>
          <a:xfrm>
            <a:off x="0" y="0"/>
            <a:ext cx="4772026"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Free photo aerial shot of a beautiful green little island in the middle of the ocean" id="199" name="Google Shape;199;p19"/>
          <p:cNvPicPr preferRelativeResize="0"/>
          <p:nvPr/>
        </p:nvPicPr>
        <p:blipFill rotWithShape="1">
          <a:blip r:embed="rId3">
            <a:alphaModFix/>
          </a:blip>
          <a:srcRect b="1" l="0" r="13055" t="1"/>
          <a:stretch/>
        </p:blipFill>
        <p:spPr>
          <a:xfrm>
            <a:off x="256275" y="184150"/>
            <a:ext cx="4515750" cy="6489700"/>
          </a:xfrm>
          <a:prstGeom prst="rect">
            <a:avLst/>
          </a:prstGeom>
          <a:noFill/>
          <a:ln>
            <a:noFill/>
          </a:ln>
        </p:spPr>
      </p:pic>
      <p:pic>
        <p:nvPicPr>
          <p:cNvPr descr="Photo drone quad copter flying in the skies with a high quality digital camera" id="200" name="Google Shape;200;p19"/>
          <p:cNvPicPr preferRelativeResize="0"/>
          <p:nvPr/>
        </p:nvPicPr>
        <p:blipFill rotWithShape="1">
          <a:blip r:embed="rId4">
            <a:alphaModFix/>
          </a:blip>
          <a:srcRect b="15945" l="1712" r="-1712" t="22546"/>
          <a:stretch/>
        </p:blipFill>
        <p:spPr>
          <a:xfrm>
            <a:off x="4801235" y="4655185"/>
            <a:ext cx="6069330" cy="2179320"/>
          </a:xfrm>
          <a:prstGeom prst="rect">
            <a:avLst/>
          </a:prstGeom>
          <a:noFill/>
          <a:ln>
            <a:noFill/>
          </a:ln>
        </p:spPr>
      </p:pic>
      <p:grpSp>
        <p:nvGrpSpPr>
          <p:cNvPr id="201" name="Google Shape;201;p19"/>
          <p:cNvGrpSpPr/>
          <p:nvPr/>
        </p:nvGrpSpPr>
        <p:grpSpPr>
          <a:xfrm>
            <a:off x="4800918" y="88747"/>
            <a:ext cx="7063105" cy="4566285"/>
            <a:chOff x="6704329" y="568548"/>
            <a:chExt cx="7063105" cy="4566285"/>
          </a:xfrm>
        </p:grpSpPr>
        <p:sp>
          <p:nvSpPr>
            <p:cNvPr id="202" name="Google Shape;202;p19"/>
            <p:cNvSpPr txBox="1"/>
            <p:nvPr/>
          </p:nvSpPr>
          <p:spPr>
            <a:xfrm>
              <a:off x="6704329" y="568548"/>
              <a:ext cx="43434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3600">
                  <a:solidFill>
                    <a:schemeClr val="lt2"/>
                  </a:solidFill>
                  <a:latin typeface="Montserrat"/>
                  <a:ea typeface="Montserrat"/>
                  <a:cs typeface="Montserrat"/>
                  <a:sym typeface="Montserrat"/>
                </a:rPr>
                <a:t>Conclusion</a:t>
              </a:r>
              <a:endParaRPr b="1" sz="3600">
                <a:solidFill>
                  <a:srgbClr val="3F3F3F"/>
                </a:solidFill>
                <a:latin typeface="Montserrat"/>
                <a:ea typeface="Montserrat"/>
                <a:cs typeface="Montserrat"/>
                <a:sym typeface="Montserrat"/>
              </a:endParaRPr>
            </a:p>
          </p:txBody>
        </p:sp>
        <p:sp>
          <p:nvSpPr>
            <p:cNvPr id="203" name="Google Shape;203;p19"/>
            <p:cNvSpPr txBox="1"/>
            <p:nvPr/>
          </p:nvSpPr>
          <p:spPr>
            <a:xfrm>
              <a:off x="6812279" y="1303878"/>
              <a:ext cx="6955155" cy="383095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US" sz="1800">
                  <a:solidFill>
                    <a:srgbClr val="3F3F3F"/>
                  </a:solidFill>
                  <a:latin typeface="Cascadia Code"/>
                  <a:ea typeface="Cascadia Code"/>
                  <a:cs typeface="Cascadia Code"/>
                  <a:sym typeface="Cascadia Code"/>
                </a:rPr>
                <a:t>Our Bluetooth- Voice controlled drone, built using Arduino and a gyro sensor, demonstrates a simple yet functional model of modern UAV technology. It offers an affordable, educational platform for learning wireless control, sensor integration, and basic flight stabilization. While it has limitations in range and automation, it serves as a strong foundation for future improvements and more advanced drone applications..</a:t>
              </a:r>
              <a:endParaRPr sz="1800">
                <a:solidFill>
                  <a:srgbClr val="3F3F3F"/>
                </a:solidFill>
                <a:latin typeface="Cascadia Code"/>
                <a:ea typeface="Cascadia Code"/>
                <a:cs typeface="Cascadia Code"/>
                <a:sym typeface="Cascadia Code"/>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 name="Shape 32"/>
        <p:cNvGrpSpPr/>
        <p:nvPr/>
      </p:nvGrpSpPr>
      <p:grpSpPr>
        <a:xfrm>
          <a:off x="0" y="0"/>
          <a:ext cx="0" cy="0"/>
          <a:chOff x="0" y="0"/>
          <a:chExt cx="0" cy="0"/>
        </a:xfrm>
      </p:grpSpPr>
      <p:pic>
        <p:nvPicPr>
          <p:cNvPr descr="134,400+ Drone Flying Stock Photos, Pictures &amp; Royalty-Free ..." id="33" name="Google Shape;33;p2"/>
          <p:cNvPicPr preferRelativeResize="0"/>
          <p:nvPr/>
        </p:nvPicPr>
        <p:blipFill rotWithShape="1">
          <a:blip r:embed="rId3">
            <a:alphaModFix/>
          </a:blip>
          <a:srcRect b="0" l="0" r="0" t="0"/>
          <a:stretch/>
        </p:blipFill>
        <p:spPr>
          <a:xfrm>
            <a:off x="82550" y="274320"/>
            <a:ext cx="5829300" cy="3276600"/>
          </a:xfrm>
          <a:prstGeom prst="rect">
            <a:avLst/>
          </a:prstGeom>
          <a:noFill/>
          <a:ln>
            <a:noFill/>
          </a:ln>
        </p:spPr>
      </p:pic>
      <p:pic>
        <p:nvPicPr>
          <p:cNvPr id="34" name="Google Shape;34;p2"/>
          <p:cNvPicPr preferRelativeResize="0"/>
          <p:nvPr/>
        </p:nvPicPr>
        <p:blipFill rotWithShape="1">
          <a:blip r:embed="rId4">
            <a:alphaModFix/>
          </a:blip>
          <a:srcRect b="0" l="0" r="0" t="0"/>
          <a:stretch/>
        </p:blipFill>
        <p:spPr>
          <a:xfrm>
            <a:off x="2576952" y="2976879"/>
            <a:ext cx="3944620" cy="2629747"/>
          </a:xfrm>
          <a:prstGeom prst="rect">
            <a:avLst/>
          </a:prstGeom>
          <a:noFill/>
          <a:ln>
            <a:noFill/>
          </a:ln>
        </p:spPr>
      </p:pic>
      <p:sp>
        <p:nvSpPr>
          <p:cNvPr id="35" name="Google Shape;35;p2"/>
          <p:cNvSpPr txBox="1"/>
          <p:nvPr/>
        </p:nvSpPr>
        <p:spPr>
          <a:xfrm>
            <a:off x="7020560" y="479106"/>
            <a:ext cx="4343400" cy="6451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lt2"/>
                </a:solidFill>
                <a:latin typeface="Cascadia Code"/>
                <a:ea typeface="Cascadia Code"/>
                <a:cs typeface="Cascadia Code"/>
                <a:sym typeface="Cascadia Code"/>
              </a:rPr>
              <a:t>CONTENTS</a:t>
            </a:r>
            <a:r>
              <a:rPr b="1" i="0" lang="en-US" sz="3600">
                <a:solidFill>
                  <a:srgbClr val="3F3F3F"/>
                </a:solidFill>
                <a:latin typeface="Cascadia Code"/>
                <a:ea typeface="Cascadia Code"/>
                <a:cs typeface="Cascadia Code"/>
                <a:sym typeface="Cascadia Code"/>
              </a:rPr>
              <a:t> </a:t>
            </a:r>
            <a:endParaRPr b="1" sz="3600">
              <a:solidFill>
                <a:srgbClr val="3F3F3F"/>
              </a:solidFill>
              <a:latin typeface="Cascadia Code"/>
              <a:ea typeface="Cascadia Code"/>
              <a:cs typeface="Cascadia Code"/>
              <a:sym typeface="Cascadia Code"/>
            </a:endParaRPr>
          </a:p>
        </p:txBody>
      </p:sp>
      <p:sp>
        <p:nvSpPr>
          <p:cNvPr id="36" name="Google Shape;36;p2"/>
          <p:cNvSpPr txBox="1"/>
          <p:nvPr/>
        </p:nvSpPr>
        <p:spPr>
          <a:xfrm>
            <a:off x="7202413" y="1236139"/>
            <a:ext cx="4484613" cy="507746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US" sz="1800">
                <a:solidFill>
                  <a:srgbClr val="3F3F3F"/>
                </a:solidFill>
                <a:latin typeface="Cascadia Code"/>
                <a:ea typeface="Cascadia Code"/>
                <a:cs typeface="Cascadia Code"/>
                <a:sym typeface="Cascadia Code"/>
              </a:rPr>
              <a:t>1. </a:t>
            </a:r>
            <a:r>
              <a:rPr lang="en-US" sz="1800">
                <a:solidFill>
                  <a:srgbClr val="3F3F3F"/>
                </a:solidFill>
                <a:latin typeface="Cascadia Code"/>
                <a:ea typeface="Cascadia Code"/>
                <a:cs typeface="Cascadia Code"/>
                <a:sym typeface="Cascadia Code"/>
              </a:rPr>
              <a:t>Introductions</a:t>
            </a:r>
            <a:endParaRPr sz="1800">
              <a:solidFill>
                <a:srgbClr val="3F3F3F"/>
              </a:solidFill>
              <a:latin typeface="Cascadia Code"/>
              <a:ea typeface="Cascadia Code"/>
              <a:cs typeface="Cascadia Code"/>
              <a:sym typeface="Cascadia Code"/>
            </a:endParaRPr>
          </a:p>
          <a:p>
            <a:pPr indent="0" lvl="0" marL="0" marR="0" rtl="0" algn="l">
              <a:lnSpc>
                <a:spcPct val="150000"/>
              </a:lnSpc>
              <a:spcBef>
                <a:spcPts val="0"/>
              </a:spcBef>
              <a:spcAft>
                <a:spcPts val="0"/>
              </a:spcAft>
              <a:buNone/>
            </a:pPr>
            <a:r>
              <a:rPr lang="en-US" sz="1800">
                <a:solidFill>
                  <a:srgbClr val="3F3F3F"/>
                </a:solidFill>
                <a:latin typeface="Cascadia Code"/>
                <a:ea typeface="Cascadia Code"/>
                <a:cs typeface="Cascadia Code"/>
                <a:sym typeface="Cascadia Code"/>
              </a:rPr>
              <a:t>2. Objective </a:t>
            </a:r>
            <a:endParaRPr sz="1800">
              <a:solidFill>
                <a:srgbClr val="3F3F3F"/>
              </a:solidFill>
              <a:latin typeface="Cascadia Code"/>
              <a:ea typeface="Cascadia Code"/>
              <a:cs typeface="Cascadia Code"/>
              <a:sym typeface="Cascadia Code"/>
            </a:endParaRPr>
          </a:p>
          <a:p>
            <a:pPr indent="0" lvl="0" marL="0" marR="0" rtl="0" algn="l">
              <a:lnSpc>
                <a:spcPct val="150000"/>
              </a:lnSpc>
              <a:spcBef>
                <a:spcPts val="0"/>
              </a:spcBef>
              <a:spcAft>
                <a:spcPts val="0"/>
              </a:spcAft>
              <a:buNone/>
            </a:pPr>
            <a:r>
              <a:rPr lang="en-US" sz="1800">
                <a:solidFill>
                  <a:srgbClr val="3F3F3F"/>
                </a:solidFill>
                <a:latin typeface="Cascadia Code"/>
                <a:ea typeface="Cascadia Code"/>
                <a:cs typeface="Cascadia Code"/>
                <a:sym typeface="Cascadia Code"/>
              </a:rPr>
              <a:t>3. Working Principle </a:t>
            </a:r>
            <a:endParaRPr sz="1800">
              <a:solidFill>
                <a:srgbClr val="3F3F3F"/>
              </a:solidFill>
              <a:latin typeface="Cascadia Code"/>
              <a:ea typeface="Cascadia Code"/>
              <a:cs typeface="Cascadia Code"/>
              <a:sym typeface="Cascadia Code"/>
            </a:endParaRPr>
          </a:p>
          <a:p>
            <a:pPr indent="0" lvl="0" marL="0" marR="0" rtl="0" algn="l">
              <a:lnSpc>
                <a:spcPct val="150000"/>
              </a:lnSpc>
              <a:spcBef>
                <a:spcPts val="0"/>
              </a:spcBef>
              <a:spcAft>
                <a:spcPts val="0"/>
              </a:spcAft>
              <a:buNone/>
            </a:pPr>
            <a:r>
              <a:rPr lang="en-US" sz="1800">
                <a:solidFill>
                  <a:srgbClr val="3F3F3F"/>
                </a:solidFill>
                <a:latin typeface="Cascadia Code"/>
                <a:ea typeface="Cascadia Code"/>
                <a:cs typeface="Cascadia Code"/>
                <a:sym typeface="Cascadia Code"/>
              </a:rPr>
              <a:t>4. Application</a:t>
            </a:r>
            <a:endParaRPr sz="1800">
              <a:solidFill>
                <a:srgbClr val="3F3F3F"/>
              </a:solidFill>
              <a:latin typeface="Cascadia Code"/>
              <a:ea typeface="Cascadia Code"/>
              <a:cs typeface="Cascadia Code"/>
              <a:sym typeface="Cascadia Code"/>
            </a:endParaRPr>
          </a:p>
          <a:p>
            <a:pPr indent="0" lvl="0" marL="0" marR="0" rtl="0" algn="l">
              <a:lnSpc>
                <a:spcPct val="150000"/>
              </a:lnSpc>
              <a:spcBef>
                <a:spcPts val="0"/>
              </a:spcBef>
              <a:spcAft>
                <a:spcPts val="0"/>
              </a:spcAft>
              <a:buNone/>
            </a:pPr>
            <a:r>
              <a:rPr lang="en-US" sz="1800">
                <a:solidFill>
                  <a:srgbClr val="3F3F3F"/>
                </a:solidFill>
                <a:latin typeface="Cascadia Code"/>
                <a:ea typeface="Cascadia Code"/>
                <a:cs typeface="Cascadia Code"/>
                <a:sym typeface="Cascadia Code"/>
              </a:rPr>
              <a:t>5. Components</a:t>
            </a:r>
            <a:endParaRPr sz="1800">
              <a:solidFill>
                <a:srgbClr val="3F3F3F"/>
              </a:solidFill>
              <a:latin typeface="Cascadia Code"/>
              <a:ea typeface="Cascadia Code"/>
              <a:cs typeface="Cascadia Code"/>
              <a:sym typeface="Cascadia Code"/>
            </a:endParaRPr>
          </a:p>
          <a:p>
            <a:pPr indent="0" lvl="0" marL="0" marR="0" rtl="0" algn="l">
              <a:lnSpc>
                <a:spcPct val="150000"/>
              </a:lnSpc>
              <a:spcBef>
                <a:spcPts val="0"/>
              </a:spcBef>
              <a:spcAft>
                <a:spcPts val="0"/>
              </a:spcAft>
              <a:buNone/>
            </a:pPr>
            <a:r>
              <a:rPr lang="en-US" sz="1800">
                <a:solidFill>
                  <a:srgbClr val="3F3F3F"/>
                </a:solidFill>
                <a:latin typeface="Cascadia Code"/>
                <a:ea typeface="Cascadia Code"/>
                <a:cs typeface="Cascadia Code"/>
                <a:sym typeface="Cascadia Code"/>
              </a:rPr>
              <a:t>6. Advantages</a:t>
            </a:r>
            <a:endParaRPr sz="1800">
              <a:solidFill>
                <a:srgbClr val="3F3F3F"/>
              </a:solidFill>
              <a:latin typeface="Cascadia Code"/>
              <a:ea typeface="Cascadia Code"/>
              <a:cs typeface="Cascadia Code"/>
              <a:sym typeface="Cascadia Code"/>
            </a:endParaRPr>
          </a:p>
          <a:p>
            <a:pPr indent="0" lvl="0" marL="0" marR="0" rtl="0" algn="l">
              <a:lnSpc>
                <a:spcPct val="150000"/>
              </a:lnSpc>
              <a:spcBef>
                <a:spcPts val="0"/>
              </a:spcBef>
              <a:spcAft>
                <a:spcPts val="0"/>
              </a:spcAft>
              <a:buNone/>
            </a:pPr>
            <a:r>
              <a:rPr lang="en-US" sz="1800">
                <a:solidFill>
                  <a:srgbClr val="3F3F3F"/>
                </a:solidFill>
                <a:latin typeface="Cascadia Code"/>
                <a:ea typeface="Cascadia Code"/>
                <a:cs typeface="Cascadia Code"/>
                <a:sym typeface="Cascadia Code"/>
              </a:rPr>
              <a:t>7. Disadvantages</a:t>
            </a:r>
            <a:endParaRPr sz="1800">
              <a:solidFill>
                <a:srgbClr val="3F3F3F"/>
              </a:solidFill>
              <a:latin typeface="Cascadia Code"/>
              <a:ea typeface="Cascadia Code"/>
              <a:cs typeface="Cascadia Code"/>
              <a:sym typeface="Cascadia Code"/>
            </a:endParaRPr>
          </a:p>
          <a:p>
            <a:pPr indent="0" lvl="0" marL="0" marR="0" rtl="0" algn="l">
              <a:lnSpc>
                <a:spcPct val="150000"/>
              </a:lnSpc>
              <a:spcBef>
                <a:spcPts val="0"/>
              </a:spcBef>
              <a:spcAft>
                <a:spcPts val="0"/>
              </a:spcAft>
              <a:buNone/>
            </a:pPr>
            <a:r>
              <a:rPr lang="en-US" sz="1800">
                <a:solidFill>
                  <a:srgbClr val="3F3F3F"/>
                </a:solidFill>
                <a:latin typeface="Cascadia Code"/>
                <a:ea typeface="Cascadia Code"/>
                <a:cs typeface="Cascadia Code"/>
                <a:sym typeface="Cascadia Code"/>
              </a:rPr>
              <a:t>8. Conclusion</a:t>
            </a:r>
            <a:endParaRPr sz="1800">
              <a:solidFill>
                <a:srgbClr val="3F3F3F"/>
              </a:solidFill>
              <a:latin typeface="Cascadia Code"/>
              <a:ea typeface="Cascadia Code"/>
              <a:cs typeface="Cascadia Code"/>
              <a:sym typeface="Cascadia Code"/>
            </a:endParaRPr>
          </a:p>
          <a:p>
            <a:pPr indent="0" lvl="0" marL="0" marR="0" rtl="0" algn="l">
              <a:lnSpc>
                <a:spcPct val="150000"/>
              </a:lnSpc>
              <a:spcBef>
                <a:spcPts val="0"/>
              </a:spcBef>
              <a:spcAft>
                <a:spcPts val="0"/>
              </a:spcAft>
              <a:buNone/>
            </a:pPr>
            <a:r>
              <a:t/>
            </a:r>
            <a:endParaRPr sz="1800">
              <a:solidFill>
                <a:srgbClr val="3F3F3F"/>
              </a:solidFill>
              <a:latin typeface="Cascadia Code"/>
              <a:ea typeface="Cascadia Code"/>
              <a:cs typeface="Cascadia Code"/>
              <a:sym typeface="Cascadia Code"/>
            </a:endParaRPr>
          </a:p>
          <a:p>
            <a:pPr indent="0" lvl="0" marL="0" marR="0" rtl="0" algn="l">
              <a:lnSpc>
                <a:spcPct val="150000"/>
              </a:lnSpc>
              <a:spcBef>
                <a:spcPts val="0"/>
              </a:spcBef>
              <a:spcAft>
                <a:spcPts val="0"/>
              </a:spcAft>
              <a:buNone/>
            </a:pPr>
            <a:r>
              <a:t/>
            </a:r>
            <a:endParaRPr sz="1800">
              <a:solidFill>
                <a:srgbClr val="3F3F3F"/>
              </a:solidFill>
              <a:latin typeface="Cascadia Code"/>
              <a:ea typeface="Cascadia Code"/>
              <a:cs typeface="Cascadia Code"/>
              <a:sym typeface="Cascadia Code"/>
            </a:endParaRPr>
          </a:p>
          <a:p>
            <a:pPr indent="0" lvl="0" marL="0" marR="0" rtl="0" algn="l">
              <a:lnSpc>
                <a:spcPct val="150000"/>
              </a:lnSpc>
              <a:spcBef>
                <a:spcPts val="0"/>
              </a:spcBef>
              <a:spcAft>
                <a:spcPts val="0"/>
              </a:spcAft>
              <a:buNone/>
            </a:pPr>
            <a:r>
              <a:t/>
            </a:r>
            <a:endParaRPr sz="1800">
              <a:solidFill>
                <a:srgbClr val="3F3F3F"/>
              </a:solidFill>
              <a:latin typeface="Cascadia Code"/>
              <a:ea typeface="Cascadia Code"/>
              <a:cs typeface="Cascadia Code"/>
              <a:sym typeface="Cascadia Code"/>
            </a:endParaRPr>
          </a:p>
          <a:p>
            <a:pPr indent="0" lvl="0" marL="0" marR="0" rtl="0" algn="l">
              <a:lnSpc>
                <a:spcPct val="150000"/>
              </a:lnSpc>
              <a:spcBef>
                <a:spcPts val="0"/>
              </a:spcBef>
              <a:spcAft>
                <a:spcPts val="0"/>
              </a:spcAft>
              <a:buNone/>
            </a:pPr>
            <a:r>
              <a:t/>
            </a:r>
            <a:endParaRPr sz="1800">
              <a:solidFill>
                <a:srgbClr val="3F3F3F"/>
              </a:solidFill>
              <a:latin typeface="Cascadia Code"/>
              <a:ea typeface="Cascadia Code"/>
              <a:cs typeface="Cascadia Code"/>
              <a:sym typeface="Cascadia Cod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grpSp>
        <p:nvGrpSpPr>
          <p:cNvPr id="208" name="Google Shape;208;p20"/>
          <p:cNvGrpSpPr/>
          <p:nvPr/>
        </p:nvGrpSpPr>
        <p:grpSpPr>
          <a:xfrm>
            <a:off x="1751365" y="2572330"/>
            <a:ext cx="8872151" cy="2348692"/>
            <a:chOff x="1741205" y="2618386"/>
            <a:chExt cx="8872151" cy="2348692"/>
          </a:xfrm>
        </p:grpSpPr>
        <p:sp>
          <p:nvSpPr>
            <p:cNvPr id="209" name="Google Shape;209;p20"/>
            <p:cNvSpPr txBox="1"/>
            <p:nvPr/>
          </p:nvSpPr>
          <p:spPr>
            <a:xfrm>
              <a:off x="1741205" y="2618386"/>
              <a:ext cx="8872151" cy="9220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2"/>
                </a:buClr>
                <a:buSzPts val="5400"/>
                <a:buFont typeface="Cascadia Code"/>
                <a:buNone/>
              </a:pPr>
              <a:r>
                <a:rPr b="1" i="0" lang="en-US" sz="5400" u="none" cap="none" strike="noStrike">
                  <a:solidFill>
                    <a:schemeClr val="lt2"/>
                  </a:solidFill>
                  <a:latin typeface="Cascadia Code"/>
                  <a:ea typeface="Cascadia Code"/>
                  <a:cs typeface="Cascadia Code"/>
                  <a:sym typeface="Cascadia Code"/>
                </a:rPr>
                <a:t>Thank You</a:t>
              </a:r>
              <a:endParaRPr b="1" i="0" sz="5400" u="none" cap="none" strike="noStrike">
                <a:solidFill>
                  <a:schemeClr val="lt2"/>
                </a:solidFill>
                <a:latin typeface="Cascadia Code"/>
                <a:ea typeface="Cascadia Code"/>
                <a:cs typeface="Cascadia Code"/>
                <a:sym typeface="Cascadia Code"/>
              </a:endParaRPr>
            </a:p>
          </p:txBody>
        </p:sp>
        <p:sp>
          <p:nvSpPr>
            <p:cNvPr id="210" name="Google Shape;210;p20"/>
            <p:cNvSpPr/>
            <p:nvPr/>
          </p:nvSpPr>
          <p:spPr>
            <a:xfrm>
              <a:off x="2668859" y="4659301"/>
              <a:ext cx="685428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3F3F3F"/>
                </a:solidFill>
                <a:latin typeface="Montserrat"/>
                <a:ea typeface="Montserrat"/>
                <a:cs typeface="Montserrat"/>
                <a:sym typeface="Montserrat"/>
              </a:endParaRPr>
            </a:p>
          </p:txBody>
        </p:sp>
        <p:sp>
          <p:nvSpPr>
            <p:cNvPr id="211" name="Google Shape;211;p20"/>
            <p:cNvSpPr/>
            <p:nvPr/>
          </p:nvSpPr>
          <p:spPr>
            <a:xfrm>
              <a:off x="2668859" y="4098910"/>
              <a:ext cx="6854283"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3F3F3F"/>
                </a:solidFill>
                <a:latin typeface="Montserrat"/>
                <a:ea typeface="Montserrat"/>
                <a:cs typeface="Montserrat"/>
                <a:sym typeface="Montserrat"/>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 name="Shape 40"/>
        <p:cNvGrpSpPr/>
        <p:nvPr/>
      </p:nvGrpSpPr>
      <p:grpSpPr>
        <a:xfrm>
          <a:off x="0" y="0"/>
          <a:ext cx="0" cy="0"/>
          <a:chOff x="0" y="0"/>
          <a:chExt cx="0" cy="0"/>
        </a:xfrm>
      </p:grpSpPr>
      <p:pic>
        <p:nvPicPr>
          <p:cNvPr id="41" name="Google Shape;41;p3"/>
          <p:cNvPicPr preferRelativeResize="0"/>
          <p:nvPr/>
        </p:nvPicPr>
        <p:blipFill rotWithShape="1">
          <a:blip r:embed="rId3">
            <a:alphaModFix/>
          </a:blip>
          <a:srcRect b="0" l="0" r="0" t="0"/>
          <a:stretch/>
        </p:blipFill>
        <p:spPr>
          <a:xfrm>
            <a:off x="7532613" y="0"/>
            <a:ext cx="4659387" cy="6858000"/>
          </a:xfrm>
          <a:prstGeom prst="rect">
            <a:avLst/>
          </a:prstGeom>
          <a:noFill/>
          <a:ln>
            <a:noFill/>
          </a:ln>
        </p:spPr>
      </p:pic>
      <p:sp>
        <p:nvSpPr>
          <p:cNvPr id="42" name="Google Shape;42;p3"/>
          <p:cNvSpPr/>
          <p:nvPr/>
        </p:nvSpPr>
        <p:spPr>
          <a:xfrm>
            <a:off x="7162800" y="0"/>
            <a:ext cx="369813"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3" name="Google Shape;43;p3"/>
          <p:cNvGrpSpPr/>
          <p:nvPr/>
        </p:nvGrpSpPr>
        <p:grpSpPr>
          <a:xfrm>
            <a:off x="5803900" y="2070100"/>
            <a:ext cx="2717800" cy="2717800"/>
            <a:chOff x="5554439" y="1905000"/>
            <a:chExt cx="2717800" cy="2717800"/>
          </a:xfrm>
        </p:grpSpPr>
        <p:sp>
          <p:nvSpPr>
            <p:cNvPr id="44" name="Google Shape;44;p3"/>
            <p:cNvSpPr/>
            <p:nvPr/>
          </p:nvSpPr>
          <p:spPr>
            <a:xfrm>
              <a:off x="5554439" y="1905000"/>
              <a:ext cx="2717800" cy="27178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5" name="Google Shape;45;p3"/>
            <p:cNvPicPr preferRelativeResize="0"/>
            <p:nvPr/>
          </p:nvPicPr>
          <p:blipFill rotWithShape="1">
            <a:blip r:embed="rId4">
              <a:alphaModFix/>
            </a:blip>
            <a:srcRect b="7506" l="20853" r="16294" t="9969"/>
            <a:stretch/>
          </p:blipFill>
          <p:spPr>
            <a:xfrm>
              <a:off x="5785503" y="2152650"/>
              <a:ext cx="2255672" cy="2222500"/>
            </a:xfrm>
            <a:prstGeom prst="rect">
              <a:avLst/>
            </a:prstGeom>
            <a:noFill/>
            <a:ln>
              <a:noFill/>
            </a:ln>
          </p:spPr>
        </p:pic>
      </p:grpSp>
      <p:grpSp>
        <p:nvGrpSpPr>
          <p:cNvPr id="46" name="Google Shape;46;p3"/>
          <p:cNvGrpSpPr/>
          <p:nvPr/>
        </p:nvGrpSpPr>
        <p:grpSpPr>
          <a:xfrm>
            <a:off x="700013" y="1598050"/>
            <a:ext cx="4484613" cy="4122916"/>
            <a:chOff x="700013" y="1397050"/>
            <a:chExt cx="4484613" cy="4122916"/>
          </a:xfrm>
        </p:grpSpPr>
        <p:sp>
          <p:nvSpPr>
            <p:cNvPr id="47" name="Google Shape;47;p3"/>
            <p:cNvSpPr txBox="1"/>
            <p:nvPr/>
          </p:nvSpPr>
          <p:spPr>
            <a:xfrm>
              <a:off x="700013" y="1397050"/>
              <a:ext cx="3833887" cy="7067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4000">
                  <a:solidFill>
                    <a:schemeClr val="lt2"/>
                  </a:solidFill>
                  <a:latin typeface="Cascadia Code"/>
                  <a:ea typeface="Cascadia Code"/>
                  <a:cs typeface="Cascadia Code"/>
                  <a:sym typeface="Cascadia Code"/>
                </a:rPr>
                <a:t>Introduction</a:t>
              </a:r>
              <a:endParaRPr b="1" sz="4000">
                <a:solidFill>
                  <a:schemeClr val="lt2"/>
                </a:solidFill>
                <a:latin typeface="Cascadia Code"/>
                <a:ea typeface="Cascadia Code"/>
                <a:cs typeface="Cascadia Code"/>
                <a:sym typeface="Cascadia Code"/>
              </a:endParaRPr>
            </a:p>
          </p:txBody>
        </p:sp>
        <p:sp>
          <p:nvSpPr>
            <p:cNvPr id="48" name="Google Shape;48;p3"/>
            <p:cNvSpPr txBox="1"/>
            <p:nvPr/>
          </p:nvSpPr>
          <p:spPr>
            <a:xfrm>
              <a:off x="700013" y="2104936"/>
              <a:ext cx="4484613" cy="341503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US" sz="1800">
                  <a:solidFill>
                    <a:srgbClr val="3F3F3F"/>
                  </a:solidFill>
                  <a:latin typeface="Cascadia Code"/>
                  <a:ea typeface="Cascadia Code"/>
                  <a:cs typeface="Cascadia Code"/>
                  <a:sym typeface="Cascadia Code"/>
                </a:rPr>
                <a:t>Drones, also known as unmanned aerial vehicles (UAVs), are versatile flying devices that are remotely operated and equipped with various technologies for a wide range of applications across industries and sectors.</a:t>
              </a:r>
              <a:endParaRPr sz="1800">
                <a:solidFill>
                  <a:srgbClr val="3F3F3F"/>
                </a:solidFill>
                <a:latin typeface="Cascadia Code"/>
                <a:ea typeface="Cascadia Code"/>
                <a:cs typeface="Cascadia Code"/>
                <a:sym typeface="Cascadia Code"/>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grpSp>
        <p:nvGrpSpPr>
          <p:cNvPr id="53" name="Google Shape;53;p4"/>
          <p:cNvGrpSpPr/>
          <p:nvPr/>
        </p:nvGrpSpPr>
        <p:grpSpPr>
          <a:xfrm>
            <a:off x="204448" y="-1"/>
            <a:ext cx="6483978" cy="6858001"/>
            <a:chOff x="204448" y="-1"/>
            <a:chExt cx="6483978" cy="6858001"/>
          </a:xfrm>
        </p:grpSpPr>
        <p:sp>
          <p:nvSpPr>
            <p:cNvPr id="54" name="Google Shape;54;p4"/>
            <p:cNvSpPr/>
            <p:nvPr/>
          </p:nvSpPr>
          <p:spPr>
            <a:xfrm>
              <a:off x="204448" y="1587499"/>
              <a:ext cx="2576850" cy="5270501"/>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 name="Google Shape;55;p4"/>
            <p:cNvSpPr/>
            <p:nvPr/>
          </p:nvSpPr>
          <p:spPr>
            <a:xfrm>
              <a:off x="1397000" y="1790699"/>
              <a:ext cx="3238500" cy="3479801"/>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 name="Google Shape;56;p4"/>
            <p:cNvSpPr/>
            <p:nvPr/>
          </p:nvSpPr>
          <p:spPr>
            <a:xfrm>
              <a:off x="4111576" y="-1"/>
              <a:ext cx="2576850" cy="5410201"/>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Free photo werial drone flying low to ground on beach" id="57" name="Google Shape;57;p4"/>
            <p:cNvPicPr preferRelativeResize="0"/>
            <p:nvPr/>
          </p:nvPicPr>
          <p:blipFill rotWithShape="1">
            <a:blip r:embed="rId3">
              <a:alphaModFix/>
            </a:blip>
            <a:srcRect b="9019" l="23306" r="19880" t="11923"/>
            <a:stretch/>
          </p:blipFill>
          <p:spPr>
            <a:xfrm>
              <a:off x="355599" y="1790699"/>
              <a:ext cx="2425699" cy="5067301"/>
            </a:xfrm>
            <a:prstGeom prst="rect">
              <a:avLst/>
            </a:prstGeom>
            <a:noFill/>
            <a:ln>
              <a:noFill/>
            </a:ln>
          </p:spPr>
        </p:pic>
        <p:pic>
          <p:nvPicPr>
            <p:cNvPr descr="Free photo medium shot woman holding drone outside" id="58" name="Google Shape;58;p4"/>
            <p:cNvPicPr preferRelativeResize="0"/>
            <p:nvPr/>
          </p:nvPicPr>
          <p:blipFill rotWithShape="1">
            <a:blip r:embed="rId4">
              <a:alphaModFix/>
            </a:blip>
            <a:srcRect b="-180" l="23216" r="7693" t="180"/>
            <a:stretch/>
          </p:blipFill>
          <p:spPr>
            <a:xfrm>
              <a:off x="4114800" y="0"/>
              <a:ext cx="2425699" cy="5270501"/>
            </a:xfrm>
            <a:prstGeom prst="rect">
              <a:avLst/>
            </a:prstGeom>
            <a:noFill/>
            <a:ln>
              <a:noFill/>
            </a:ln>
          </p:spPr>
        </p:pic>
        <p:pic>
          <p:nvPicPr>
            <p:cNvPr id="59" name="Google Shape;59;p4"/>
            <p:cNvPicPr preferRelativeResize="0"/>
            <p:nvPr/>
          </p:nvPicPr>
          <p:blipFill rotWithShape="1">
            <a:blip r:embed="rId5">
              <a:alphaModFix/>
            </a:blip>
            <a:srcRect b="0" l="0" r="0" t="0"/>
            <a:stretch/>
          </p:blipFill>
          <p:spPr>
            <a:xfrm>
              <a:off x="2781298" y="3118722"/>
              <a:ext cx="1323301" cy="823755"/>
            </a:xfrm>
            <a:prstGeom prst="rect">
              <a:avLst/>
            </a:prstGeom>
            <a:noFill/>
            <a:ln>
              <a:noFill/>
            </a:ln>
          </p:spPr>
        </p:pic>
      </p:grpSp>
      <p:grpSp>
        <p:nvGrpSpPr>
          <p:cNvPr id="60" name="Google Shape;60;p4"/>
          <p:cNvGrpSpPr/>
          <p:nvPr/>
        </p:nvGrpSpPr>
        <p:grpSpPr>
          <a:xfrm>
            <a:off x="7156451" y="1393506"/>
            <a:ext cx="4508502" cy="3701215"/>
            <a:chOff x="6985000" y="1144368"/>
            <a:chExt cx="4508502" cy="3701215"/>
          </a:xfrm>
        </p:grpSpPr>
        <p:sp>
          <p:nvSpPr>
            <p:cNvPr id="61" name="Google Shape;61;p4"/>
            <p:cNvSpPr txBox="1"/>
            <p:nvPr/>
          </p:nvSpPr>
          <p:spPr>
            <a:xfrm>
              <a:off x="6985000" y="1144368"/>
              <a:ext cx="4343400" cy="6451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lt2"/>
                  </a:solidFill>
                  <a:latin typeface="Cascadia Code"/>
                  <a:ea typeface="Cascadia Code"/>
                  <a:cs typeface="Cascadia Code"/>
                  <a:sym typeface="Cascadia Code"/>
                </a:rPr>
                <a:t>Objective</a:t>
              </a:r>
              <a:r>
                <a:rPr b="1" i="0" lang="en-US" sz="3600">
                  <a:solidFill>
                    <a:srgbClr val="3F3F3F"/>
                  </a:solidFill>
                  <a:latin typeface="Cascadia Code"/>
                  <a:ea typeface="Cascadia Code"/>
                  <a:cs typeface="Cascadia Code"/>
                  <a:sym typeface="Cascadia Code"/>
                </a:rPr>
                <a:t> </a:t>
              </a:r>
              <a:endParaRPr b="1" sz="3600">
                <a:solidFill>
                  <a:srgbClr val="3F3F3F"/>
                </a:solidFill>
                <a:latin typeface="Cascadia Code"/>
                <a:ea typeface="Cascadia Code"/>
                <a:cs typeface="Cascadia Code"/>
                <a:sym typeface="Cascadia Code"/>
              </a:endParaRPr>
            </a:p>
          </p:txBody>
        </p:sp>
        <p:sp>
          <p:nvSpPr>
            <p:cNvPr id="62" name="Google Shape;62;p4"/>
            <p:cNvSpPr txBox="1"/>
            <p:nvPr/>
          </p:nvSpPr>
          <p:spPr>
            <a:xfrm>
              <a:off x="6985000" y="1845843"/>
              <a:ext cx="4508502" cy="299974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US" sz="1800">
                  <a:solidFill>
                    <a:srgbClr val="3F3F3F"/>
                  </a:solidFill>
                  <a:latin typeface="Cascadia Code"/>
                  <a:ea typeface="Cascadia Code"/>
                  <a:cs typeface="Cascadia Code"/>
                  <a:sym typeface="Cascadia Code"/>
                </a:rPr>
                <a:t>To develop and operate a drone controlled via Bluetooth technology, enabling short-range wireless communication for basic navigation and functionality, with a focus on ease of use, low cost, and real-time control.</a:t>
              </a:r>
              <a:endParaRPr sz="1800">
                <a:solidFill>
                  <a:srgbClr val="3F3F3F"/>
                </a:solidFill>
                <a:latin typeface="Cascadia Code"/>
                <a:ea typeface="Cascadia Code"/>
                <a:cs typeface="Cascadia Code"/>
                <a:sym typeface="Cascadia Code"/>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5"/>
          <p:cNvSpPr/>
          <p:nvPr/>
        </p:nvSpPr>
        <p:spPr>
          <a:xfrm>
            <a:off x="0" y="0"/>
            <a:ext cx="2794000" cy="59055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Photo autonomous drone on an important mission to inspect the forest generative ai" id="68" name="Google Shape;68;p5"/>
          <p:cNvPicPr preferRelativeResize="0"/>
          <p:nvPr/>
        </p:nvPicPr>
        <p:blipFill rotWithShape="1">
          <a:blip r:embed="rId3">
            <a:alphaModFix/>
          </a:blip>
          <a:srcRect b="0" l="19542" r="20181" t="0"/>
          <a:stretch/>
        </p:blipFill>
        <p:spPr>
          <a:xfrm>
            <a:off x="4597604" y="3759200"/>
            <a:ext cx="2996791" cy="2787650"/>
          </a:xfrm>
          <a:prstGeom prst="rect">
            <a:avLst/>
          </a:prstGeom>
          <a:noFill/>
          <a:ln>
            <a:noFill/>
          </a:ln>
        </p:spPr>
      </p:pic>
      <p:pic>
        <p:nvPicPr>
          <p:cNvPr id="69" name="Google Shape;69;p5"/>
          <p:cNvPicPr preferRelativeResize="0"/>
          <p:nvPr/>
        </p:nvPicPr>
        <p:blipFill rotWithShape="1">
          <a:blip r:embed="rId4">
            <a:alphaModFix/>
          </a:blip>
          <a:srcRect b="0" l="0" r="0" t="0"/>
          <a:stretch/>
        </p:blipFill>
        <p:spPr>
          <a:xfrm>
            <a:off x="711016" y="895350"/>
            <a:ext cx="3767970" cy="5651500"/>
          </a:xfrm>
          <a:prstGeom prst="rect">
            <a:avLst/>
          </a:prstGeom>
          <a:noFill/>
          <a:ln>
            <a:noFill/>
          </a:ln>
        </p:spPr>
      </p:pic>
      <p:sp>
        <p:nvSpPr>
          <p:cNvPr id="70" name="Google Shape;70;p5"/>
          <p:cNvSpPr txBox="1"/>
          <p:nvPr/>
        </p:nvSpPr>
        <p:spPr>
          <a:xfrm rot="-5400000">
            <a:off x="-781141" y="3877617"/>
            <a:ext cx="227330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Montserrat"/>
                <a:ea typeface="Montserrat"/>
                <a:cs typeface="Montserrat"/>
                <a:sym typeface="Montserrat"/>
              </a:rPr>
              <a:t>DRONE</a:t>
            </a:r>
            <a:endParaRPr b="1" sz="2400">
              <a:solidFill>
                <a:schemeClr val="lt1"/>
              </a:solidFill>
              <a:latin typeface="Montserrat"/>
              <a:ea typeface="Montserrat"/>
              <a:cs typeface="Montserrat"/>
              <a:sym typeface="Montserrat"/>
            </a:endParaRPr>
          </a:p>
        </p:txBody>
      </p:sp>
      <p:grpSp>
        <p:nvGrpSpPr>
          <p:cNvPr id="71" name="Google Shape;71;p5"/>
          <p:cNvGrpSpPr/>
          <p:nvPr/>
        </p:nvGrpSpPr>
        <p:grpSpPr>
          <a:xfrm>
            <a:off x="4598182" y="99824"/>
            <a:ext cx="7187418" cy="2421582"/>
            <a:chOff x="4610882" y="-135126"/>
            <a:chExt cx="7187418" cy="2421582"/>
          </a:xfrm>
        </p:grpSpPr>
        <p:sp>
          <p:nvSpPr>
            <p:cNvPr id="72" name="Google Shape;72;p5"/>
            <p:cNvSpPr txBox="1"/>
            <p:nvPr/>
          </p:nvSpPr>
          <p:spPr>
            <a:xfrm>
              <a:off x="4610882" y="-135126"/>
              <a:ext cx="7001997" cy="5835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3F3F3F"/>
                  </a:solidFill>
                  <a:latin typeface="Cascadia Code"/>
                  <a:ea typeface="Cascadia Code"/>
                  <a:cs typeface="Cascadia Code"/>
                  <a:sym typeface="Cascadia Code"/>
                </a:rPr>
                <a:t>COMPONENTS OF DRONES </a:t>
              </a:r>
              <a:endParaRPr b="1" sz="3200">
                <a:solidFill>
                  <a:schemeClr val="lt2"/>
                </a:solidFill>
                <a:latin typeface="Cascadia Code"/>
                <a:ea typeface="Cascadia Code"/>
                <a:cs typeface="Cascadia Code"/>
                <a:sym typeface="Cascadia Code"/>
              </a:endParaRPr>
            </a:p>
          </p:txBody>
        </p:sp>
        <p:sp>
          <p:nvSpPr>
            <p:cNvPr id="73" name="Google Shape;73;p5"/>
            <p:cNvSpPr txBox="1"/>
            <p:nvPr/>
          </p:nvSpPr>
          <p:spPr>
            <a:xfrm>
              <a:off x="5190002" y="1825432"/>
              <a:ext cx="6608298" cy="46102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t/>
              </a:r>
              <a:endParaRPr sz="1800">
                <a:solidFill>
                  <a:srgbClr val="3F3F3F"/>
                </a:solidFill>
                <a:latin typeface="Montserrat"/>
                <a:ea typeface="Montserrat"/>
                <a:cs typeface="Montserrat"/>
                <a:sym typeface="Montserrat"/>
              </a:endParaRPr>
            </a:p>
          </p:txBody>
        </p:sp>
      </p:grpSp>
      <p:sp>
        <p:nvSpPr>
          <p:cNvPr id="74" name="Google Shape;74;p5"/>
          <p:cNvSpPr/>
          <p:nvPr/>
        </p:nvSpPr>
        <p:spPr>
          <a:xfrm>
            <a:off x="7840735" y="895350"/>
            <a:ext cx="516890" cy="51689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Montserrat"/>
                <a:ea typeface="Montserrat"/>
                <a:cs typeface="Montserrat"/>
                <a:sym typeface="Montserrat"/>
              </a:rPr>
              <a:t>01</a:t>
            </a:r>
            <a:endParaRPr b="1" sz="1800">
              <a:solidFill>
                <a:schemeClr val="lt1"/>
              </a:solidFill>
              <a:latin typeface="Montserrat"/>
              <a:ea typeface="Montserrat"/>
              <a:cs typeface="Montserrat"/>
              <a:sym typeface="Montserrat"/>
            </a:endParaRPr>
          </a:p>
        </p:txBody>
      </p:sp>
      <p:sp>
        <p:nvSpPr>
          <p:cNvPr id="75" name="Google Shape;75;p5"/>
          <p:cNvSpPr/>
          <p:nvPr/>
        </p:nvSpPr>
        <p:spPr>
          <a:xfrm>
            <a:off x="7840735" y="1813311"/>
            <a:ext cx="516890" cy="51689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Montserrat"/>
                <a:ea typeface="Montserrat"/>
                <a:cs typeface="Montserrat"/>
                <a:sym typeface="Montserrat"/>
              </a:rPr>
              <a:t>02</a:t>
            </a:r>
            <a:endParaRPr b="1" sz="1800">
              <a:solidFill>
                <a:schemeClr val="lt1"/>
              </a:solidFill>
              <a:latin typeface="Montserrat"/>
              <a:ea typeface="Montserrat"/>
              <a:cs typeface="Montserrat"/>
              <a:sym typeface="Montserrat"/>
            </a:endParaRPr>
          </a:p>
        </p:txBody>
      </p:sp>
      <p:sp>
        <p:nvSpPr>
          <p:cNvPr id="76" name="Google Shape;76;p5"/>
          <p:cNvSpPr/>
          <p:nvPr/>
        </p:nvSpPr>
        <p:spPr>
          <a:xfrm>
            <a:off x="7840735" y="2731272"/>
            <a:ext cx="516890" cy="51689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Montserrat"/>
                <a:ea typeface="Montserrat"/>
                <a:cs typeface="Montserrat"/>
                <a:sym typeface="Montserrat"/>
              </a:rPr>
              <a:t>03</a:t>
            </a:r>
            <a:endParaRPr b="1" sz="1800">
              <a:solidFill>
                <a:schemeClr val="lt1"/>
              </a:solidFill>
              <a:latin typeface="Montserrat"/>
              <a:ea typeface="Montserrat"/>
              <a:cs typeface="Montserrat"/>
              <a:sym typeface="Montserrat"/>
            </a:endParaRPr>
          </a:p>
        </p:txBody>
      </p:sp>
      <p:sp>
        <p:nvSpPr>
          <p:cNvPr id="77" name="Google Shape;77;p5"/>
          <p:cNvSpPr/>
          <p:nvPr/>
        </p:nvSpPr>
        <p:spPr>
          <a:xfrm>
            <a:off x="7840735" y="3660854"/>
            <a:ext cx="516890" cy="51689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Montserrat"/>
                <a:ea typeface="Montserrat"/>
                <a:cs typeface="Montserrat"/>
                <a:sym typeface="Montserrat"/>
              </a:rPr>
              <a:t>04</a:t>
            </a:r>
            <a:endParaRPr b="1" sz="1800">
              <a:solidFill>
                <a:schemeClr val="lt1"/>
              </a:solidFill>
              <a:latin typeface="Montserrat"/>
              <a:ea typeface="Montserrat"/>
              <a:cs typeface="Montserrat"/>
              <a:sym typeface="Montserrat"/>
            </a:endParaRPr>
          </a:p>
        </p:txBody>
      </p:sp>
      <p:sp>
        <p:nvSpPr>
          <p:cNvPr id="78" name="Google Shape;78;p5"/>
          <p:cNvSpPr txBox="1"/>
          <p:nvPr/>
        </p:nvSpPr>
        <p:spPr>
          <a:xfrm>
            <a:off x="8603965" y="1891105"/>
            <a:ext cx="2877020" cy="33718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3F3F3F"/>
                </a:solidFill>
                <a:latin typeface="Cascadia Code"/>
                <a:ea typeface="Cascadia Code"/>
                <a:cs typeface="Cascadia Code"/>
                <a:sym typeface="Cascadia Code"/>
              </a:rPr>
              <a:t>HC-05 Bluetooth Module</a:t>
            </a:r>
            <a:endParaRPr sz="1600">
              <a:solidFill>
                <a:schemeClr val="dk1"/>
              </a:solidFill>
              <a:latin typeface="Cascadia Code"/>
              <a:ea typeface="Cascadia Code"/>
              <a:cs typeface="Cascadia Code"/>
              <a:sym typeface="Cascadia Code"/>
            </a:endParaRPr>
          </a:p>
        </p:txBody>
      </p:sp>
      <p:sp>
        <p:nvSpPr>
          <p:cNvPr id="79" name="Google Shape;79;p5"/>
          <p:cNvSpPr txBox="1"/>
          <p:nvPr/>
        </p:nvSpPr>
        <p:spPr>
          <a:xfrm>
            <a:off x="8603965" y="2808026"/>
            <a:ext cx="2489200" cy="33718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3F3F3F"/>
                </a:solidFill>
                <a:latin typeface="Cascadia Code"/>
                <a:ea typeface="Cascadia Code"/>
                <a:cs typeface="Cascadia Code"/>
                <a:sym typeface="Cascadia Code"/>
              </a:rPr>
              <a:t>MPU6050 Gyroscope</a:t>
            </a:r>
            <a:endParaRPr sz="1600">
              <a:solidFill>
                <a:schemeClr val="dk1"/>
              </a:solidFill>
              <a:latin typeface="Cascadia Code"/>
              <a:ea typeface="Cascadia Code"/>
              <a:cs typeface="Cascadia Code"/>
              <a:sym typeface="Cascadia Code"/>
            </a:endParaRPr>
          </a:p>
        </p:txBody>
      </p:sp>
      <p:sp>
        <p:nvSpPr>
          <p:cNvPr id="80" name="Google Shape;80;p5"/>
          <p:cNvSpPr txBox="1"/>
          <p:nvPr/>
        </p:nvSpPr>
        <p:spPr>
          <a:xfrm>
            <a:off x="8604250" y="3750310"/>
            <a:ext cx="2836545" cy="33718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3F3F3F"/>
                </a:solidFill>
                <a:latin typeface="Cascadia Code"/>
                <a:ea typeface="Cascadia Code"/>
                <a:cs typeface="Cascadia Code"/>
                <a:sym typeface="Cascadia Code"/>
              </a:rPr>
              <a:t>4 x Brushless Motors</a:t>
            </a:r>
            <a:endParaRPr sz="1600">
              <a:solidFill>
                <a:schemeClr val="dk1"/>
              </a:solidFill>
              <a:latin typeface="Cascadia Code"/>
              <a:ea typeface="Cascadia Code"/>
              <a:cs typeface="Cascadia Code"/>
              <a:sym typeface="Cascadia Code"/>
            </a:endParaRPr>
          </a:p>
        </p:txBody>
      </p:sp>
      <p:sp>
        <p:nvSpPr>
          <p:cNvPr id="81" name="Google Shape;81;p5"/>
          <p:cNvSpPr txBox="1"/>
          <p:nvPr/>
        </p:nvSpPr>
        <p:spPr>
          <a:xfrm>
            <a:off x="8603964" y="4676511"/>
            <a:ext cx="3517451" cy="33718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3F3F3F"/>
                </a:solidFill>
                <a:latin typeface="Cascadia Code"/>
                <a:ea typeface="Cascadia Code"/>
                <a:cs typeface="Cascadia Code"/>
                <a:sym typeface="Cascadia Code"/>
              </a:rPr>
              <a:t>4 x ESCs(Speed Controller)</a:t>
            </a:r>
            <a:endParaRPr sz="1600">
              <a:solidFill>
                <a:schemeClr val="dk1"/>
              </a:solidFill>
              <a:latin typeface="Cascadia Code"/>
              <a:ea typeface="Cascadia Code"/>
              <a:cs typeface="Cascadia Code"/>
              <a:sym typeface="Cascadia Code"/>
            </a:endParaRPr>
          </a:p>
        </p:txBody>
      </p:sp>
      <p:sp>
        <p:nvSpPr>
          <p:cNvPr id="82" name="Google Shape;82;p5"/>
          <p:cNvSpPr/>
          <p:nvPr/>
        </p:nvSpPr>
        <p:spPr>
          <a:xfrm>
            <a:off x="7840735" y="4587343"/>
            <a:ext cx="516890" cy="51689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Montserrat"/>
                <a:ea typeface="Montserrat"/>
                <a:cs typeface="Montserrat"/>
                <a:sym typeface="Montserrat"/>
              </a:rPr>
              <a:t>05</a:t>
            </a:r>
            <a:endParaRPr b="1" sz="1800">
              <a:solidFill>
                <a:schemeClr val="lt1"/>
              </a:solidFill>
              <a:latin typeface="Montserrat"/>
              <a:ea typeface="Montserrat"/>
              <a:cs typeface="Montserrat"/>
              <a:sym typeface="Montserrat"/>
            </a:endParaRPr>
          </a:p>
        </p:txBody>
      </p:sp>
      <p:sp>
        <p:nvSpPr>
          <p:cNvPr id="83" name="Google Shape;83;p5"/>
          <p:cNvSpPr/>
          <p:nvPr/>
        </p:nvSpPr>
        <p:spPr>
          <a:xfrm>
            <a:off x="7840735" y="5497787"/>
            <a:ext cx="516890" cy="51689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Montserrat"/>
                <a:ea typeface="Montserrat"/>
                <a:cs typeface="Montserrat"/>
                <a:sym typeface="Montserrat"/>
              </a:rPr>
              <a:t>06</a:t>
            </a:r>
            <a:endParaRPr b="1" sz="1800">
              <a:solidFill>
                <a:schemeClr val="lt1"/>
              </a:solidFill>
              <a:latin typeface="Montserrat"/>
              <a:ea typeface="Montserrat"/>
              <a:cs typeface="Montserrat"/>
              <a:sym typeface="Montserrat"/>
            </a:endParaRPr>
          </a:p>
        </p:txBody>
      </p:sp>
      <p:sp>
        <p:nvSpPr>
          <p:cNvPr id="84" name="Google Shape;84;p5"/>
          <p:cNvSpPr txBox="1"/>
          <p:nvPr/>
        </p:nvSpPr>
        <p:spPr>
          <a:xfrm>
            <a:off x="8603965" y="964841"/>
            <a:ext cx="2489200" cy="33718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3F3F3F"/>
                </a:solidFill>
                <a:latin typeface="Cascadia Code"/>
                <a:ea typeface="Cascadia Code"/>
                <a:cs typeface="Cascadia Code"/>
                <a:sym typeface="Cascadia Code"/>
              </a:rPr>
              <a:t>Arduino Uno</a:t>
            </a:r>
            <a:endParaRPr sz="1600">
              <a:solidFill>
                <a:schemeClr val="dk1"/>
              </a:solidFill>
              <a:latin typeface="Cascadia Code"/>
              <a:ea typeface="Cascadia Code"/>
              <a:cs typeface="Cascadia Code"/>
              <a:sym typeface="Cascadia Code"/>
            </a:endParaRPr>
          </a:p>
        </p:txBody>
      </p:sp>
      <p:sp>
        <p:nvSpPr>
          <p:cNvPr id="85" name="Google Shape;85;p5"/>
          <p:cNvSpPr txBox="1"/>
          <p:nvPr/>
        </p:nvSpPr>
        <p:spPr>
          <a:xfrm>
            <a:off x="8603965" y="5586955"/>
            <a:ext cx="3181635" cy="5835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3F3F3F"/>
                </a:solidFill>
                <a:latin typeface="Cascadia Code"/>
                <a:ea typeface="Cascadia Code"/>
                <a:cs typeface="Cascadia Code"/>
                <a:sym typeface="Cascadia Code"/>
              </a:rPr>
              <a:t>11.1 V 2200mAh Li-Po Battery</a:t>
            </a:r>
            <a:endParaRPr sz="1600">
              <a:solidFill>
                <a:schemeClr val="dk1"/>
              </a:solidFill>
              <a:latin typeface="Cascadia Code"/>
              <a:ea typeface="Cascadia Code"/>
              <a:cs typeface="Cascadia Code"/>
              <a:sym typeface="Cascadia Cod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6"/>
          <p:cNvSpPr/>
          <p:nvPr/>
        </p:nvSpPr>
        <p:spPr>
          <a:xfrm>
            <a:off x="0" y="-9525"/>
            <a:ext cx="56261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91" name="Google Shape;91;p6"/>
          <p:cNvGrpSpPr/>
          <p:nvPr/>
        </p:nvGrpSpPr>
        <p:grpSpPr>
          <a:xfrm>
            <a:off x="6096000" y="266700"/>
            <a:ext cx="5848827" cy="4210050"/>
            <a:chOff x="6096000" y="266700"/>
            <a:chExt cx="5848827" cy="4210050"/>
          </a:xfrm>
        </p:grpSpPr>
        <p:pic>
          <p:nvPicPr>
            <p:cNvPr id="92" name="Google Shape;92;p6"/>
            <p:cNvPicPr preferRelativeResize="0"/>
            <p:nvPr/>
          </p:nvPicPr>
          <p:blipFill rotWithShape="1">
            <a:blip r:embed="rId3">
              <a:alphaModFix/>
            </a:blip>
            <a:srcRect b="0" l="0" r="0" t="0"/>
            <a:stretch/>
          </p:blipFill>
          <p:spPr>
            <a:xfrm>
              <a:off x="7734434" y="266700"/>
              <a:ext cx="4210393" cy="2806700"/>
            </a:xfrm>
            <a:prstGeom prst="roundRect">
              <a:avLst>
                <a:gd fmla="val 7165" name="adj"/>
              </a:avLst>
            </a:prstGeom>
            <a:noFill/>
            <a:ln>
              <a:noFill/>
            </a:ln>
          </p:spPr>
        </p:pic>
        <p:pic>
          <p:nvPicPr>
            <p:cNvPr descr="Medium shot man with drone outdoors" id="93" name="Google Shape;93;p6"/>
            <p:cNvPicPr preferRelativeResize="0"/>
            <p:nvPr/>
          </p:nvPicPr>
          <p:blipFill rotWithShape="1">
            <a:blip r:embed="rId4">
              <a:alphaModFix/>
            </a:blip>
            <a:srcRect b="0" l="0" r="0" t="0"/>
            <a:stretch/>
          </p:blipFill>
          <p:spPr>
            <a:xfrm>
              <a:off x="6096000" y="1670050"/>
              <a:ext cx="4213415" cy="2806700"/>
            </a:xfrm>
            <a:prstGeom prst="roundRect">
              <a:avLst>
                <a:gd fmla="val 7165" name="adj"/>
              </a:avLst>
            </a:prstGeom>
            <a:noFill/>
            <a:ln>
              <a:noFill/>
            </a:ln>
          </p:spPr>
        </p:pic>
      </p:grpSp>
      <p:sp>
        <p:nvSpPr>
          <p:cNvPr id="94" name="Google Shape;94;p6"/>
          <p:cNvSpPr txBox="1"/>
          <p:nvPr/>
        </p:nvSpPr>
        <p:spPr>
          <a:xfrm>
            <a:off x="133350" y="563002"/>
            <a:ext cx="5359400" cy="1168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3400">
                <a:solidFill>
                  <a:schemeClr val="lt1"/>
                </a:solidFill>
                <a:latin typeface="Cascadia Code"/>
                <a:ea typeface="Cascadia Code"/>
                <a:cs typeface="Cascadia Code"/>
                <a:sym typeface="Cascadia Code"/>
              </a:rPr>
              <a:t>WORKING PRINCIPLE</a:t>
            </a:r>
            <a:r>
              <a:rPr b="1" i="0" lang="en-US" sz="3400">
                <a:solidFill>
                  <a:schemeClr val="lt1"/>
                </a:solidFill>
                <a:latin typeface="Montserrat"/>
                <a:ea typeface="Montserrat"/>
                <a:cs typeface="Montserrat"/>
                <a:sym typeface="Montserrat"/>
              </a:rPr>
              <a:t> </a:t>
            </a:r>
            <a:r>
              <a:rPr b="1" i="0" lang="en-US" sz="3400">
                <a:solidFill>
                  <a:schemeClr val="lt2"/>
                </a:solidFill>
                <a:latin typeface="Montserrat"/>
                <a:ea typeface="Montserrat"/>
                <a:cs typeface="Montserrat"/>
                <a:sym typeface="Montserrat"/>
              </a:rPr>
              <a:t>And </a:t>
            </a:r>
            <a:r>
              <a:rPr b="1" i="0" lang="en-US" sz="3600">
                <a:solidFill>
                  <a:schemeClr val="lt2"/>
                </a:solidFill>
                <a:latin typeface="Montserrat"/>
                <a:ea typeface="Montserrat"/>
                <a:cs typeface="Montserrat"/>
                <a:sym typeface="Montserrat"/>
              </a:rPr>
              <a:t>Videography</a:t>
            </a:r>
            <a:endParaRPr b="1" sz="3600">
              <a:solidFill>
                <a:schemeClr val="lt2"/>
              </a:solidFill>
              <a:latin typeface="Montserrat"/>
              <a:ea typeface="Montserrat"/>
              <a:cs typeface="Montserrat"/>
              <a:sym typeface="Montserrat"/>
            </a:endParaRPr>
          </a:p>
        </p:txBody>
      </p:sp>
      <p:sp>
        <p:nvSpPr>
          <p:cNvPr id="95" name="Google Shape;95;p6"/>
          <p:cNvSpPr txBox="1"/>
          <p:nvPr/>
        </p:nvSpPr>
        <p:spPr>
          <a:xfrm>
            <a:off x="247015" y="1895475"/>
            <a:ext cx="4939665" cy="37376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Cascadia Code"/>
              <a:buNone/>
            </a:pPr>
            <a:r>
              <a:rPr lang="en-US" sz="1800">
                <a:solidFill>
                  <a:schemeClr val="lt1"/>
                </a:solidFill>
                <a:latin typeface="Cascadia Code"/>
                <a:ea typeface="Cascadia Code"/>
                <a:cs typeface="Cascadia Code"/>
                <a:sym typeface="Cascadia Code"/>
              </a:rPr>
              <a:t>VoiceFly is a voice-controlled drone operated via Bluetooth using the HC-05 module and an Arduino Uno. Voice commands like “start,” “stop,” “forward,” “backward,” “speed up,” and “speed down” are given through a mobile app, converted into Bluetooth signals, and received by the HC-05. The Arduino processes these commands to control the ESCs and BLDC motors, enabling precise drone movement while maintaining balance with the help of a gyroscope sensor.</a:t>
            </a:r>
            <a:endParaRPr sz="1800">
              <a:solidFill>
                <a:schemeClr val="lt1"/>
              </a:solidFill>
              <a:latin typeface="Cascadia Code"/>
              <a:ea typeface="Cascadia Code"/>
              <a:cs typeface="Cascadia Code"/>
              <a:sym typeface="Cascadia Cod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7"/>
          <p:cNvSpPr/>
          <p:nvPr/>
        </p:nvSpPr>
        <p:spPr>
          <a:xfrm>
            <a:off x="8305800" y="0"/>
            <a:ext cx="38862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Free photo man hold drone and remote control in iceland" id="101" name="Google Shape;101;p7"/>
          <p:cNvPicPr preferRelativeResize="0"/>
          <p:nvPr/>
        </p:nvPicPr>
        <p:blipFill rotWithShape="1">
          <a:blip r:embed="rId3">
            <a:alphaModFix/>
          </a:blip>
          <a:srcRect b="0" l="0" r="0" t="0"/>
          <a:stretch/>
        </p:blipFill>
        <p:spPr>
          <a:xfrm flipH="1">
            <a:off x="7534275" y="0"/>
            <a:ext cx="3971925" cy="5962650"/>
          </a:xfrm>
          <a:prstGeom prst="rect">
            <a:avLst/>
          </a:prstGeom>
          <a:noFill/>
          <a:ln>
            <a:noFill/>
          </a:ln>
        </p:spPr>
      </p:pic>
      <p:grpSp>
        <p:nvGrpSpPr>
          <p:cNvPr id="102" name="Google Shape;102;p7"/>
          <p:cNvGrpSpPr/>
          <p:nvPr/>
        </p:nvGrpSpPr>
        <p:grpSpPr>
          <a:xfrm>
            <a:off x="307974" y="577513"/>
            <a:ext cx="7060566" cy="9499727"/>
            <a:chOff x="307974" y="577513"/>
            <a:chExt cx="7060566" cy="6352151"/>
          </a:xfrm>
        </p:grpSpPr>
        <p:sp>
          <p:nvSpPr>
            <p:cNvPr id="103" name="Google Shape;103;p7"/>
            <p:cNvSpPr txBox="1"/>
            <p:nvPr/>
          </p:nvSpPr>
          <p:spPr>
            <a:xfrm>
              <a:off x="307974" y="577513"/>
              <a:ext cx="7060565" cy="4313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3600">
                  <a:solidFill>
                    <a:schemeClr val="lt2"/>
                  </a:solidFill>
                  <a:latin typeface="Cascadia Code"/>
                  <a:ea typeface="Cascadia Code"/>
                  <a:cs typeface="Cascadia Code"/>
                  <a:sym typeface="Cascadia Code"/>
                </a:rPr>
                <a:t>Applications Of Our Drone</a:t>
              </a:r>
              <a:endParaRPr b="1" sz="3600">
                <a:solidFill>
                  <a:schemeClr val="lt2"/>
                </a:solidFill>
                <a:latin typeface="Cascadia Code"/>
                <a:ea typeface="Cascadia Code"/>
                <a:cs typeface="Cascadia Code"/>
                <a:sym typeface="Cascadia Code"/>
              </a:endParaRPr>
            </a:p>
          </p:txBody>
        </p:sp>
        <p:sp>
          <p:nvSpPr>
            <p:cNvPr id="104" name="Google Shape;104;p7"/>
            <p:cNvSpPr txBox="1"/>
            <p:nvPr/>
          </p:nvSpPr>
          <p:spPr>
            <a:xfrm>
              <a:off x="399415" y="1311737"/>
              <a:ext cx="6969125" cy="561792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800">
                  <a:solidFill>
                    <a:srgbClr val="3F3F3F"/>
                  </a:solidFill>
                  <a:latin typeface="Cascadia Code"/>
                  <a:ea typeface="Cascadia Code"/>
                  <a:cs typeface="Cascadia Code"/>
                  <a:sym typeface="Cascadia Code"/>
                </a:rPr>
                <a:t>Surveillance – Enables voice-controlled monitoring of sensitive or hard-to-reach areas.</a:t>
              </a:r>
              <a:endParaRPr sz="1800">
                <a:solidFill>
                  <a:srgbClr val="3F3F3F"/>
                </a:solidFill>
                <a:latin typeface="Cascadia Code"/>
                <a:ea typeface="Cascadia Code"/>
                <a:cs typeface="Cascadia Code"/>
                <a:sym typeface="Cascadia Code"/>
              </a:endParaRPr>
            </a:p>
            <a:p>
              <a:pPr indent="0" lvl="0" marL="0" marR="0" rtl="0" algn="l">
                <a:lnSpc>
                  <a:spcPct val="150000"/>
                </a:lnSpc>
                <a:spcBef>
                  <a:spcPts val="0"/>
                </a:spcBef>
                <a:spcAft>
                  <a:spcPts val="0"/>
                </a:spcAft>
                <a:buNone/>
              </a:pPr>
              <a:r>
                <a:t/>
              </a:r>
              <a:endParaRPr sz="1800">
                <a:solidFill>
                  <a:srgbClr val="3F3F3F"/>
                </a:solidFill>
                <a:latin typeface="Cascadia Code"/>
                <a:ea typeface="Cascadia Code"/>
                <a:cs typeface="Cascadia Code"/>
                <a:sym typeface="Cascadia Code"/>
              </a:endParaRPr>
            </a:p>
            <a:p>
              <a:pPr indent="0" lvl="0" marL="0" marR="0" rtl="0" algn="l">
                <a:lnSpc>
                  <a:spcPct val="150000"/>
                </a:lnSpc>
                <a:spcBef>
                  <a:spcPts val="0"/>
                </a:spcBef>
                <a:spcAft>
                  <a:spcPts val="0"/>
                </a:spcAft>
                <a:buNone/>
              </a:pPr>
              <a:r>
                <a:rPr lang="en-US" sz="1800">
                  <a:solidFill>
                    <a:srgbClr val="3F3F3F"/>
                  </a:solidFill>
                  <a:latin typeface="Cascadia Code"/>
                  <a:ea typeface="Cascadia Code"/>
                  <a:cs typeface="Cascadia Code"/>
                  <a:sym typeface="Cascadia Code"/>
                </a:rPr>
                <a:t>Agriculture – Assists in crop inspection and field monitoring through hands-free operation.</a:t>
              </a:r>
              <a:endParaRPr sz="1800">
                <a:solidFill>
                  <a:srgbClr val="3F3F3F"/>
                </a:solidFill>
                <a:latin typeface="Cascadia Code"/>
                <a:ea typeface="Cascadia Code"/>
                <a:cs typeface="Cascadia Code"/>
                <a:sym typeface="Cascadia Code"/>
              </a:endParaRPr>
            </a:p>
            <a:p>
              <a:pPr indent="0" lvl="0" marL="0" marR="0" rtl="0" algn="l">
                <a:lnSpc>
                  <a:spcPct val="150000"/>
                </a:lnSpc>
                <a:spcBef>
                  <a:spcPts val="0"/>
                </a:spcBef>
                <a:spcAft>
                  <a:spcPts val="0"/>
                </a:spcAft>
                <a:buNone/>
              </a:pPr>
              <a:r>
                <a:t/>
              </a:r>
              <a:endParaRPr sz="1800">
                <a:solidFill>
                  <a:srgbClr val="3F3F3F"/>
                </a:solidFill>
                <a:latin typeface="Cascadia Code"/>
                <a:ea typeface="Cascadia Code"/>
                <a:cs typeface="Cascadia Code"/>
                <a:sym typeface="Cascadia Code"/>
              </a:endParaRPr>
            </a:p>
            <a:p>
              <a:pPr indent="0" lvl="0" marL="0" marR="0" rtl="0" algn="l">
                <a:lnSpc>
                  <a:spcPct val="150000"/>
                </a:lnSpc>
                <a:spcBef>
                  <a:spcPts val="0"/>
                </a:spcBef>
                <a:spcAft>
                  <a:spcPts val="0"/>
                </a:spcAft>
                <a:buNone/>
              </a:pPr>
              <a:r>
                <a:rPr lang="en-US" sz="1800">
                  <a:solidFill>
                    <a:srgbClr val="3F3F3F"/>
                  </a:solidFill>
                  <a:latin typeface="Cascadia Code"/>
                  <a:ea typeface="Cascadia Code"/>
                  <a:cs typeface="Cascadia Code"/>
                  <a:sym typeface="Cascadia Code"/>
                </a:rPr>
                <a:t>Disaster Response – Helps in locating victims or assessing damage during emergencies.</a:t>
              </a:r>
              <a:endParaRPr sz="1800">
                <a:solidFill>
                  <a:srgbClr val="3F3F3F"/>
                </a:solidFill>
                <a:latin typeface="Cascadia Code"/>
                <a:ea typeface="Cascadia Code"/>
                <a:cs typeface="Cascadia Code"/>
                <a:sym typeface="Cascadia Code"/>
              </a:endParaRPr>
            </a:p>
            <a:p>
              <a:pPr indent="0" lvl="0" marL="0" marR="0" rtl="0" algn="l">
                <a:lnSpc>
                  <a:spcPct val="150000"/>
                </a:lnSpc>
                <a:spcBef>
                  <a:spcPts val="0"/>
                </a:spcBef>
                <a:spcAft>
                  <a:spcPts val="0"/>
                </a:spcAft>
                <a:buNone/>
              </a:pPr>
              <a:r>
                <a:t/>
              </a:r>
              <a:endParaRPr sz="1800">
                <a:solidFill>
                  <a:srgbClr val="3F3F3F"/>
                </a:solidFill>
                <a:latin typeface="Cascadia Code"/>
                <a:ea typeface="Cascadia Code"/>
                <a:cs typeface="Cascadia Code"/>
                <a:sym typeface="Cascadia Code"/>
              </a:endParaRPr>
            </a:p>
            <a:p>
              <a:pPr indent="0" lvl="0" marL="0" marR="0" rtl="0" algn="l">
                <a:lnSpc>
                  <a:spcPct val="150000"/>
                </a:lnSpc>
                <a:spcBef>
                  <a:spcPts val="0"/>
                </a:spcBef>
                <a:spcAft>
                  <a:spcPts val="0"/>
                </a:spcAft>
                <a:buNone/>
              </a:pPr>
              <a:r>
                <a:rPr lang="en-US" sz="1800">
                  <a:solidFill>
                    <a:srgbClr val="3F3F3F"/>
                  </a:solidFill>
                  <a:latin typeface="Cascadia Code"/>
                  <a:ea typeface="Cascadia Code"/>
                  <a:cs typeface="Cascadia Code"/>
                  <a:sym typeface="Cascadia Code"/>
                </a:rPr>
                <a:t>Educational Use – Serves as a learning tool for robotics, embedded systems, and voice technology.</a:t>
              </a:r>
              <a:endParaRPr sz="1800">
                <a:solidFill>
                  <a:srgbClr val="3F3F3F"/>
                </a:solidFill>
                <a:latin typeface="Cascadia Code"/>
                <a:ea typeface="Cascadia Code"/>
                <a:cs typeface="Cascadia Code"/>
                <a:sym typeface="Cascadia Code"/>
              </a:endParaRPr>
            </a:p>
            <a:p>
              <a:pPr indent="0" lvl="0" marL="0" marR="0" rtl="0" algn="l">
                <a:lnSpc>
                  <a:spcPct val="150000"/>
                </a:lnSpc>
                <a:spcBef>
                  <a:spcPts val="0"/>
                </a:spcBef>
                <a:spcAft>
                  <a:spcPts val="0"/>
                </a:spcAft>
                <a:buNone/>
              </a:pPr>
              <a:r>
                <a:t/>
              </a:r>
              <a:endParaRPr sz="1800">
                <a:solidFill>
                  <a:srgbClr val="3F3F3F"/>
                </a:solidFill>
                <a:latin typeface="Cascadia Code"/>
                <a:ea typeface="Cascadia Code"/>
                <a:cs typeface="Cascadia Code"/>
                <a:sym typeface="Cascadia Code"/>
              </a:endParaRPr>
            </a:p>
            <a:p>
              <a:pPr indent="0" lvl="0" marL="0" marR="0" rtl="0" algn="l">
                <a:lnSpc>
                  <a:spcPct val="150000"/>
                </a:lnSpc>
                <a:spcBef>
                  <a:spcPts val="0"/>
                </a:spcBef>
                <a:spcAft>
                  <a:spcPts val="0"/>
                </a:spcAft>
                <a:buNone/>
              </a:pPr>
              <a:r>
                <a:t/>
              </a:r>
              <a:endParaRPr sz="1800">
                <a:solidFill>
                  <a:srgbClr val="3F3F3F"/>
                </a:solidFill>
                <a:latin typeface="Cascadia Code"/>
                <a:ea typeface="Cascadia Code"/>
                <a:cs typeface="Cascadia Code"/>
                <a:sym typeface="Cascadia Code"/>
              </a:endParaRPr>
            </a:p>
            <a:p>
              <a:pPr indent="0" lvl="0" marL="0" marR="0" rtl="0" algn="l">
                <a:lnSpc>
                  <a:spcPct val="150000"/>
                </a:lnSpc>
                <a:spcBef>
                  <a:spcPts val="0"/>
                </a:spcBef>
                <a:spcAft>
                  <a:spcPts val="0"/>
                </a:spcAft>
                <a:buNone/>
              </a:pPr>
              <a:r>
                <a:t/>
              </a:r>
              <a:endParaRPr sz="1800">
                <a:solidFill>
                  <a:srgbClr val="3F3F3F"/>
                </a:solidFill>
                <a:latin typeface="Cascadia Code"/>
                <a:ea typeface="Cascadia Code"/>
                <a:cs typeface="Cascadia Code"/>
                <a:sym typeface="Cascadia Code"/>
              </a:endParaRPr>
            </a:p>
            <a:p>
              <a:pPr indent="0" lvl="0" marL="0" marR="0" rtl="0" algn="l">
                <a:lnSpc>
                  <a:spcPct val="150000"/>
                </a:lnSpc>
                <a:spcBef>
                  <a:spcPts val="0"/>
                </a:spcBef>
                <a:spcAft>
                  <a:spcPts val="0"/>
                </a:spcAft>
                <a:buNone/>
              </a:pPr>
              <a:r>
                <a:t/>
              </a:r>
              <a:endParaRPr sz="1800">
                <a:solidFill>
                  <a:srgbClr val="3F3F3F"/>
                </a:solidFill>
                <a:latin typeface="Cascadia Code"/>
                <a:ea typeface="Cascadia Code"/>
                <a:cs typeface="Cascadia Code"/>
                <a:sym typeface="Cascadia Code"/>
              </a:endParaRPr>
            </a:p>
            <a:p>
              <a:pPr indent="0" lvl="0" marL="0" marR="0" rtl="0" algn="l">
                <a:lnSpc>
                  <a:spcPct val="150000"/>
                </a:lnSpc>
                <a:spcBef>
                  <a:spcPts val="0"/>
                </a:spcBef>
                <a:spcAft>
                  <a:spcPts val="0"/>
                </a:spcAft>
                <a:buNone/>
              </a:pPr>
              <a:r>
                <a:t/>
              </a:r>
              <a:endParaRPr sz="1800">
                <a:solidFill>
                  <a:srgbClr val="3F3F3F"/>
                </a:solidFill>
                <a:latin typeface="Cascadia Code"/>
                <a:ea typeface="Cascadia Code"/>
                <a:cs typeface="Cascadia Code"/>
                <a:sym typeface="Cascadia Code"/>
              </a:endParaRPr>
            </a:p>
            <a:p>
              <a:pPr indent="0" lvl="0" marL="0" marR="0" rtl="0" algn="l">
                <a:lnSpc>
                  <a:spcPct val="150000"/>
                </a:lnSpc>
                <a:spcBef>
                  <a:spcPts val="0"/>
                </a:spcBef>
                <a:spcAft>
                  <a:spcPts val="0"/>
                </a:spcAft>
                <a:buNone/>
              </a:pPr>
              <a:r>
                <a:t/>
              </a:r>
              <a:endParaRPr sz="1800">
                <a:solidFill>
                  <a:srgbClr val="3F3F3F"/>
                </a:solidFill>
                <a:latin typeface="Cascadia Code"/>
                <a:ea typeface="Cascadia Code"/>
                <a:cs typeface="Cascadia Code"/>
                <a:sym typeface="Cascadia Code"/>
              </a:endParaRPr>
            </a:p>
            <a:p>
              <a:pPr indent="0" lvl="0" marL="0" marR="0" rtl="0" algn="l">
                <a:lnSpc>
                  <a:spcPct val="150000"/>
                </a:lnSpc>
                <a:spcBef>
                  <a:spcPts val="0"/>
                </a:spcBef>
                <a:spcAft>
                  <a:spcPts val="0"/>
                </a:spcAft>
                <a:buNone/>
              </a:pPr>
              <a:r>
                <a:t/>
              </a:r>
              <a:endParaRPr sz="1800">
                <a:solidFill>
                  <a:srgbClr val="3F3F3F"/>
                </a:solidFill>
                <a:latin typeface="Cascadia Code"/>
                <a:ea typeface="Cascadia Code"/>
                <a:cs typeface="Cascadia Code"/>
                <a:sym typeface="Cascadia Code"/>
              </a:endParaRPr>
            </a:p>
            <a:p>
              <a:pPr indent="0" lvl="0" marL="0" marR="0" rtl="0" algn="l">
                <a:lnSpc>
                  <a:spcPct val="150000"/>
                </a:lnSpc>
                <a:spcBef>
                  <a:spcPts val="0"/>
                </a:spcBef>
                <a:spcAft>
                  <a:spcPts val="0"/>
                </a:spcAft>
                <a:buNone/>
              </a:pPr>
              <a:r>
                <a:t/>
              </a:r>
              <a:endParaRPr sz="1800">
                <a:solidFill>
                  <a:srgbClr val="3F3F3F"/>
                </a:solidFill>
                <a:latin typeface="Cascadia Code"/>
                <a:ea typeface="Cascadia Code"/>
                <a:cs typeface="Cascadia Code"/>
                <a:sym typeface="Cascadia Code"/>
              </a:endParaRPr>
            </a:p>
            <a:p>
              <a:pPr indent="0" lvl="0" marL="0" marR="0" rtl="0" algn="l">
                <a:lnSpc>
                  <a:spcPct val="150000"/>
                </a:lnSpc>
                <a:spcBef>
                  <a:spcPts val="0"/>
                </a:spcBef>
                <a:spcAft>
                  <a:spcPts val="0"/>
                </a:spcAft>
                <a:buNone/>
              </a:pPr>
              <a:r>
                <a:t/>
              </a:r>
              <a:endParaRPr sz="1800">
                <a:solidFill>
                  <a:srgbClr val="3F3F3F"/>
                </a:solidFill>
                <a:latin typeface="Cascadia Code"/>
                <a:ea typeface="Cascadia Code"/>
                <a:cs typeface="Cascadia Code"/>
                <a:sym typeface="Cascadia Code"/>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8"/>
          <p:cNvSpPr/>
          <p:nvPr/>
        </p:nvSpPr>
        <p:spPr>
          <a:xfrm>
            <a:off x="0" y="3041650"/>
            <a:ext cx="6946900" cy="3759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 name="Google Shape;110;p8"/>
          <p:cNvSpPr/>
          <p:nvPr/>
        </p:nvSpPr>
        <p:spPr>
          <a:xfrm>
            <a:off x="5803900" y="3041650"/>
            <a:ext cx="6388100" cy="3759200"/>
          </a:xfrm>
          <a:custGeom>
            <a:rect b="b" l="l" r="r" t="t"/>
            <a:pathLst>
              <a:path extrusionOk="0" h="3759200" w="6388100">
                <a:moveTo>
                  <a:pt x="660416" y="0"/>
                </a:moveTo>
                <a:lnTo>
                  <a:pt x="6388100" y="0"/>
                </a:lnTo>
                <a:lnTo>
                  <a:pt x="6388100" y="3759200"/>
                </a:lnTo>
                <a:lnTo>
                  <a:pt x="0" y="3759200"/>
                </a:lnTo>
                <a:lnTo>
                  <a:pt x="660416"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11" name="Google Shape;111;p8"/>
          <p:cNvGrpSpPr/>
          <p:nvPr/>
        </p:nvGrpSpPr>
        <p:grpSpPr>
          <a:xfrm>
            <a:off x="242461" y="317332"/>
            <a:ext cx="11350099" cy="2309410"/>
            <a:chOff x="243936" y="324733"/>
            <a:chExt cx="11302884" cy="288840"/>
          </a:xfrm>
        </p:grpSpPr>
        <p:sp>
          <p:nvSpPr>
            <p:cNvPr id="112" name="Google Shape;112;p8"/>
            <p:cNvSpPr txBox="1"/>
            <p:nvPr/>
          </p:nvSpPr>
          <p:spPr>
            <a:xfrm>
              <a:off x="243936" y="324733"/>
              <a:ext cx="5206884" cy="806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rgbClr val="3F3F3F"/>
                  </a:solidFill>
                  <a:latin typeface="Cascadia Code"/>
                  <a:ea typeface="Cascadia Code"/>
                  <a:cs typeface="Cascadia Code"/>
                  <a:sym typeface="Cascadia Code"/>
                </a:rPr>
                <a:t>Advantages </a:t>
              </a:r>
              <a:endParaRPr b="1" sz="3600">
                <a:solidFill>
                  <a:schemeClr val="lt2"/>
                </a:solidFill>
                <a:latin typeface="Cascadia Code"/>
                <a:ea typeface="Cascadia Code"/>
                <a:cs typeface="Cascadia Code"/>
                <a:sym typeface="Cascadia Code"/>
              </a:endParaRPr>
            </a:p>
          </p:txBody>
        </p:sp>
        <p:sp>
          <p:nvSpPr>
            <p:cNvPr id="113" name="Google Shape;113;p8"/>
            <p:cNvSpPr txBox="1"/>
            <p:nvPr/>
          </p:nvSpPr>
          <p:spPr>
            <a:xfrm>
              <a:off x="5450820" y="325040"/>
              <a:ext cx="6096000" cy="288533"/>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n-US" sz="1600">
                  <a:solidFill>
                    <a:srgbClr val="3F3F3F"/>
                  </a:solidFill>
                  <a:latin typeface="Cascadia Code"/>
                  <a:ea typeface="Cascadia Code"/>
                  <a:cs typeface="Cascadia Code"/>
                  <a:sym typeface="Cascadia Code"/>
                </a:rPr>
                <a:t>1. Easy to Build and Program: Arduino platform is beginner-friendly, with a wide range of community support and open-source libraries.</a:t>
              </a:r>
              <a:endParaRPr sz="1600">
                <a:solidFill>
                  <a:srgbClr val="3F3F3F"/>
                </a:solidFill>
                <a:latin typeface="Cascadia Code"/>
                <a:ea typeface="Cascadia Code"/>
                <a:cs typeface="Cascadia Code"/>
                <a:sym typeface="Cascadia Code"/>
              </a:endParaRPr>
            </a:p>
            <a:p>
              <a:pPr indent="0" lvl="0" marL="0" marR="0" rtl="0" algn="just">
                <a:lnSpc>
                  <a:spcPct val="150000"/>
                </a:lnSpc>
                <a:spcBef>
                  <a:spcPts val="0"/>
                </a:spcBef>
                <a:spcAft>
                  <a:spcPts val="0"/>
                </a:spcAft>
                <a:buNone/>
              </a:pPr>
              <a:r>
                <a:rPr lang="en-US" sz="1600">
                  <a:solidFill>
                    <a:srgbClr val="3F3F3F"/>
                  </a:solidFill>
                  <a:latin typeface="Cascadia Code"/>
                  <a:ea typeface="Cascadia Code"/>
                  <a:cs typeface="Cascadia Code"/>
                  <a:sym typeface="Cascadia Code"/>
                </a:rPr>
                <a:t>2. Ideal for Learning and Prototyping: Great for understanding basic drone mechanics, control systems, and embedded programming.</a:t>
              </a:r>
              <a:endParaRPr sz="1600">
                <a:solidFill>
                  <a:srgbClr val="3F3F3F"/>
                </a:solidFill>
                <a:latin typeface="Cascadia Code"/>
                <a:ea typeface="Cascadia Code"/>
                <a:cs typeface="Cascadia Code"/>
                <a:sym typeface="Cascadia Code"/>
              </a:endParaRPr>
            </a:p>
          </p:txBody>
        </p:sp>
      </p:grpSp>
      <p:pic>
        <p:nvPicPr>
          <p:cNvPr id="114" name="Google Shape;114;p8"/>
          <p:cNvPicPr preferRelativeResize="0"/>
          <p:nvPr/>
        </p:nvPicPr>
        <p:blipFill rotWithShape="1">
          <a:blip r:embed="rId3">
            <a:alphaModFix/>
          </a:blip>
          <a:srcRect b="0" l="0" r="0" t="0"/>
          <a:stretch/>
        </p:blipFill>
        <p:spPr>
          <a:xfrm>
            <a:off x="205167" y="3390142"/>
            <a:ext cx="8341817" cy="290093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 name="Shape 118"/>
        <p:cNvGrpSpPr/>
        <p:nvPr/>
      </p:nvGrpSpPr>
      <p:grpSpPr>
        <a:xfrm>
          <a:off x="0" y="0"/>
          <a:ext cx="0" cy="0"/>
          <a:chOff x="0" y="0"/>
          <a:chExt cx="0" cy="0"/>
        </a:xfrm>
      </p:grpSpPr>
      <p:grpSp>
        <p:nvGrpSpPr>
          <p:cNvPr id="119" name="Google Shape;119;p9"/>
          <p:cNvGrpSpPr/>
          <p:nvPr/>
        </p:nvGrpSpPr>
        <p:grpSpPr>
          <a:xfrm>
            <a:off x="292100" y="2182825"/>
            <a:ext cx="4076700" cy="1661353"/>
            <a:chOff x="139700" y="1523484"/>
            <a:chExt cx="3619500" cy="1661353"/>
          </a:xfrm>
        </p:grpSpPr>
        <p:sp>
          <p:nvSpPr>
            <p:cNvPr id="120" name="Google Shape;120;p9"/>
            <p:cNvSpPr txBox="1"/>
            <p:nvPr/>
          </p:nvSpPr>
          <p:spPr>
            <a:xfrm>
              <a:off x="139700" y="1523484"/>
              <a:ext cx="3619500" cy="6451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3600">
                  <a:solidFill>
                    <a:schemeClr val="lt2"/>
                  </a:solidFill>
                  <a:latin typeface="Cascadia Code"/>
                  <a:ea typeface="Cascadia Code"/>
                  <a:cs typeface="Cascadia Code"/>
                  <a:sym typeface="Cascadia Code"/>
                </a:rPr>
                <a:t>Disadvantages</a:t>
              </a:r>
              <a:endParaRPr b="1" sz="3600">
                <a:solidFill>
                  <a:srgbClr val="3F3F3F"/>
                </a:solidFill>
                <a:latin typeface="Cascadia Code"/>
                <a:ea typeface="Cascadia Code"/>
                <a:cs typeface="Cascadia Code"/>
                <a:sym typeface="Cascadia Code"/>
              </a:endParaRPr>
            </a:p>
          </p:txBody>
        </p:sp>
        <p:sp>
          <p:nvSpPr>
            <p:cNvPr id="121" name="Google Shape;121;p9"/>
            <p:cNvSpPr txBox="1"/>
            <p:nvPr/>
          </p:nvSpPr>
          <p:spPr>
            <a:xfrm>
              <a:off x="139700" y="2723813"/>
              <a:ext cx="3517900" cy="46102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t/>
              </a:r>
              <a:endParaRPr sz="1800">
                <a:solidFill>
                  <a:srgbClr val="3F3F3F"/>
                </a:solidFill>
                <a:latin typeface="Montserrat"/>
                <a:ea typeface="Montserrat"/>
                <a:cs typeface="Montserrat"/>
                <a:sym typeface="Montserrat"/>
              </a:endParaRPr>
            </a:p>
          </p:txBody>
        </p:sp>
      </p:grpSp>
      <p:grpSp>
        <p:nvGrpSpPr>
          <p:cNvPr id="122" name="Google Shape;122;p9"/>
          <p:cNvGrpSpPr/>
          <p:nvPr/>
        </p:nvGrpSpPr>
        <p:grpSpPr>
          <a:xfrm>
            <a:off x="5323840" y="1075504"/>
            <a:ext cx="6461760" cy="4996381"/>
            <a:chOff x="8318500" y="853886"/>
            <a:chExt cx="3124200" cy="4996521"/>
          </a:xfrm>
        </p:grpSpPr>
        <p:grpSp>
          <p:nvGrpSpPr>
            <p:cNvPr id="123" name="Google Shape;123;p9"/>
            <p:cNvGrpSpPr/>
            <p:nvPr/>
          </p:nvGrpSpPr>
          <p:grpSpPr>
            <a:xfrm>
              <a:off x="8318500" y="853886"/>
              <a:ext cx="3110405" cy="984658"/>
              <a:chOff x="8318500" y="853886"/>
              <a:chExt cx="3110405" cy="984658"/>
            </a:xfrm>
          </p:grpSpPr>
          <p:sp>
            <p:nvSpPr>
              <p:cNvPr id="124" name="Google Shape;124;p9"/>
              <p:cNvSpPr/>
              <p:nvPr/>
            </p:nvSpPr>
            <p:spPr>
              <a:xfrm>
                <a:off x="8318500" y="965200"/>
                <a:ext cx="373025" cy="80012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Montserrat"/>
                    <a:ea typeface="Montserrat"/>
                    <a:cs typeface="Montserrat"/>
                    <a:sym typeface="Montserrat"/>
                  </a:rPr>
                  <a:t>01</a:t>
                </a:r>
                <a:endParaRPr b="1" sz="2400">
                  <a:solidFill>
                    <a:schemeClr val="lt1"/>
                  </a:solidFill>
                  <a:latin typeface="Montserrat"/>
                  <a:ea typeface="Montserrat"/>
                  <a:cs typeface="Montserrat"/>
                  <a:sym typeface="Montserrat"/>
                </a:endParaRPr>
              </a:p>
            </p:txBody>
          </p:sp>
          <p:sp>
            <p:nvSpPr>
              <p:cNvPr id="125" name="Google Shape;125;p9"/>
              <p:cNvSpPr txBox="1"/>
              <p:nvPr/>
            </p:nvSpPr>
            <p:spPr>
              <a:xfrm>
                <a:off x="8744353" y="853886"/>
                <a:ext cx="2684552" cy="98465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scadia Code"/>
                    <a:ea typeface="Cascadia Code"/>
                    <a:cs typeface="Cascadia Code"/>
                    <a:sym typeface="Cascadia Code"/>
                  </a:rPr>
                  <a:t>Interference: Bluetooth communication is prone to signal interference from other wireless devices or obstacles, which may affect drone responsiveness.</a:t>
                </a:r>
                <a:endParaRPr sz="1800">
                  <a:solidFill>
                    <a:schemeClr val="dk1"/>
                  </a:solidFill>
                  <a:latin typeface="Cascadia Code"/>
                  <a:ea typeface="Cascadia Code"/>
                  <a:cs typeface="Cascadia Code"/>
                  <a:sym typeface="Cascadia Code"/>
                </a:endParaRPr>
              </a:p>
            </p:txBody>
          </p:sp>
        </p:grpSp>
        <p:grpSp>
          <p:nvGrpSpPr>
            <p:cNvPr id="126" name="Google Shape;126;p9"/>
            <p:cNvGrpSpPr/>
            <p:nvPr/>
          </p:nvGrpSpPr>
          <p:grpSpPr>
            <a:xfrm>
              <a:off x="8318500" y="2699997"/>
              <a:ext cx="3124200" cy="974474"/>
              <a:chOff x="8318500" y="2699998"/>
              <a:chExt cx="3124200" cy="974474"/>
            </a:xfrm>
          </p:grpSpPr>
          <p:sp>
            <p:nvSpPr>
              <p:cNvPr id="127" name="Google Shape;127;p9"/>
              <p:cNvSpPr/>
              <p:nvPr/>
            </p:nvSpPr>
            <p:spPr>
              <a:xfrm>
                <a:off x="8318500" y="2730501"/>
                <a:ext cx="373025" cy="80012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Montserrat"/>
                    <a:ea typeface="Montserrat"/>
                    <a:cs typeface="Montserrat"/>
                    <a:sym typeface="Montserrat"/>
                  </a:rPr>
                  <a:t>02</a:t>
                </a:r>
                <a:endParaRPr b="1" sz="2400">
                  <a:solidFill>
                    <a:schemeClr val="lt1"/>
                  </a:solidFill>
                  <a:latin typeface="Montserrat"/>
                  <a:ea typeface="Montserrat"/>
                  <a:cs typeface="Montserrat"/>
                  <a:sym typeface="Montserrat"/>
                </a:endParaRPr>
              </a:p>
            </p:txBody>
          </p:sp>
          <p:sp>
            <p:nvSpPr>
              <p:cNvPr id="128" name="Google Shape;128;p9"/>
              <p:cNvSpPr txBox="1"/>
              <p:nvPr/>
            </p:nvSpPr>
            <p:spPr>
              <a:xfrm>
                <a:off x="8744025" y="2699998"/>
                <a:ext cx="2698675" cy="97447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scadia Code"/>
                    <a:ea typeface="Cascadia Code"/>
                    <a:cs typeface="Cascadia Code"/>
                    <a:sym typeface="Cascadia Code"/>
                  </a:rPr>
                  <a:t>Latency: There can be a slight delay between giving a voice command and the drone executing it, especially in noisy environments.</a:t>
                </a:r>
                <a:endParaRPr sz="1800">
                  <a:solidFill>
                    <a:schemeClr val="dk1"/>
                  </a:solidFill>
                  <a:latin typeface="Cascadia Code"/>
                  <a:ea typeface="Cascadia Code"/>
                  <a:cs typeface="Cascadia Code"/>
                  <a:sym typeface="Cascadia Code"/>
                </a:endParaRPr>
              </a:p>
            </p:txBody>
          </p:sp>
        </p:grpSp>
        <p:grpSp>
          <p:nvGrpSpPr>
            <p:cNvPr id="129" name="Google Shape;129;p9"/>
            <p:cNvGrpSpPr/>
            <p:nvPr/>
          </p:nvGrpSpPr>
          <p:grpSpPr>
            <a:xfrm>
              <a:off x="8318500" y="4373991"/>
              <a:ext cx="3110691" cy="1476416"/>
              <a:chOff x="8318500" y="4373991"/>
              <a:chExt cx="3110691" cy="1476416"/>
            </a:xfrm>
          </p:grpSpPr>
          <p:sp>
            <p:nvSpPr>
              <p:cNvPr id="130" name="Google Shape;130;p9"/>
              <p:cNvSpPr/>
              <p:nvPr/>
            </p:nvSpPr>
            <p:spPr>
              <a:xfrm>
                <a:off x="8318500" y="4495801"/>
                <a:ext cx="372718" cy="80012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Montserrat"/>
                    <a:ea typeface="Montserrat"/>
                    <a:cs typeface="Montserrat"/>
                    <a:sym typeface="Montserrat"/>
                  </a:rPr>
                  <a:t>03</a:t>
                </a:r>
                <a:endParaRPr b="1" sz="2400">
                  <a:solidFill>
                    <a:schemeClr val="lt1"/>
                  </a:solidFill>
                  <a:latin typeface="Montserrat"/>
                  <a:ea typeface="Montserrat"/>
                  <a:cs typeface="Montserrat"/>
                  <a:sym typeface="Montserrat"/>
                </a:endParaRPr>
              </a:p>
            </p:txBody>
          </p:sp>
          <p:sp>
            <p:nvSpPr>
              <p:cNvPr id="131" name="Google Shape;131;p9"/>
              <p:cNvSpPr txBox="1"/>
              <p:nvPr/>
            </p:nvSpPr>
            <p:spPr>
              <a:xfrm>
                <a:off x="8785779" y="4373991"/>
                <a:ext cx="2643412" cy="14764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scadia Code"/>
                    <a:ea typeface="Cascadia Code"/>
                    <a:cs typeface="Cascadia Code"/>
                    <a:sym typeface="Cascadia Code"/>
                  </a:rPr>
                  <a:t>Range: Bluetooth has a limited operational range (typically around 10 meters), which restricts how far the drone can be controlled.</a:t>
                </a:r>
                <a:endParaRPr sz="1800">
                  <a:solidFill>
                    <a:schemeClr val="dk1"/>
                  </a:solidFill>
                  <a:latin typeface="Cascadia Code"/>
                  <a:ea typeface="Cascadia Code"/>
                  <a:cs typeface="Cascadia Code"/>
                  <a:sym typeface="Cascadia Code"/>
                </a:endParaRPr>
              </a:p>
            </p:txBody>
          </p:sp>
        </p:grpSp>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Custom 465">
      <a:dk1>
        <a:srgbClr val="000000"/>
      </a:dk1>
      <a:lt1>
        <a:srgbClr val="FFFFFF"/>
      </a:lt1>
      <a:dk2>
        <a:srgbClr val="242852"/>
      </a:dk2>
      <a:lt2>
        <a:srgbClr val="032E42"/>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2023-06-13T12:06:00Z</dcterms:created>
  <dc:creator>Deckzi Solutions</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3A0365F8080C4DBE98646F41E22F75B3_13</vt:lpwstr>
  </property>
  <property fmtid="{D5CDD505-2E9C-101B-9397-08002B2CF9AE}" pid="3" name="KSOProductBuildVer">
    <vt:lpwstr>1033-12.2.0.21179</vt:lpwstr>
  </property>
</Properties>
</file>